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9"/>
  </p:notesMasterIdLst>
  <p:handoutMasterIdLst>
    <p:handoutMasterId r:id="rId30"/>
  </p:handoutMasterIdLst>
  <p:sldIdLst>
    <p:sldId id="257" r:id="rId2"/>
    <p:sldId id="258" r:id="rId3"/>
    <p:sldId id="259" r:id="rId4"/>
    <p:sldId id="260" r:id="rId5"/>
    <p:sldId id="261" r:id="rId6"/>
    <p:sldId id="262" r:id="rId7"/>
    <p:sldId id="267" r:id="rId8"/>
    <p:sldId id="269" r:id="rId9"/>
    <p:sldId id="273" r:id="rId10"/>
    <p:sldId id="274" r:id="rId11"/>
    <p:sldId id="263" r:id="rId12"/>
    <p:sldId id="264" r:id="rId13"/>
    <p:sldId id="265" r:id="rId14"/>
    <p:sldId id="266" r:id="rId15"/>
    <p:sldId id="283" r:id="rId16"/>
    <p:sldId id="275" r:id="rId17"/>
    <p:sldId id="276" r:id="rId18"/>
    <p:sldId id="277" r:id="rId19"/>
    <p:sldId id="268" r:id="rId20"/>
    <p:sldId id="272" r:id="rId21"/>
    <p:sldId id="278" r:id="rId22"/>
    <p:sldId id="270" r:id="rId23"/>
    <p:sldId id="281" r:id="rId24"/>
    <p:sldId id="280" r:id="rId25"/>
    <p:sldId id="279" r:id="rId26"/>
    <p:sldId id="271" r:id="rId27"/>
    <p:sldId id="282" r:id="rId2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8890" autoAdjust="0"/>
  </p:normalViewPr>
  <p:slideViewPr>
    <p:cSldViewPr snapToGrid="0" snapToObjects="1">
      <p:cViewPr varScale="1">
        <p:scale>
          <a:sx n="96" d="100"/>
          <a:sy n="96" d="100"/>
        </p:scale>
        <p:origin x="-1144" y="-10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handoutMaster" Target="handoutMasters/handoutMaster1.xml"/><Relationship Id="rId31" Type="http://schemas.openxmlformats.org/officeDocument/2006/relationships/printerSettings" Target="printerSettings/printerSettings1.bin"/><Relationship Id="rId32" Type="http://schemas.openxmlformats.org/officeDocument/2006/relationships/presProps" Target="presProps.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viewProps" Target="viewProps.xml"/><Relationship Id="rId34" Type="http://schemas.openxmlformats.org/officeDocument/2006/relationships/theme" Target="theme/theme1.xml"/><Relationship Id="rId3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2BE1532-1DFF-2A47-9B51-3822AD5B88B9}" type="doc">
      <dgm:prSet loTypeId="urn:microsoft.com/office/officeart/2005/8/layout/hProcess9" loCatId="" qsTypeId="urn:microsoft.com/office/officeart/2005/8/quickstyle/simple4" qsCatId="simple" csTypeId="urn:microsoft.com/office/officeart/2005/8/colors/accent1_2" csCatId="accent1" phldr="1"/>
      <dgm:spPr/>
    </dgm:pt>
    <dgm:pt modelId="{F6D723A4-349C-A041-B17C-FD2856ED0E70}">
      <dgm:prSet phldrT="[Text]"/>
      <dgm:spPr/>
      <dgm:t>
        <a:bodyPr/>
        <a:lstStyle/>
        <a:p>
          <a:r>
            <a:rPr lang="en-US" dirty="0" smtClean="0"/>
            <a:t>Label map</a:t>
          </a:r>
          <a:endParaRPr lang="en-US" dirty="0"/>
        </a:p>
      </dgm:t>
    </dgm:pt>
    <dgm:pt modelId="{DC4F8BA3-ABCB-FF4C-BEA4-E2DF87AEB7A8}" type="parTrans" cxnId="{709EC02D-A49B-F54B-BD28-DC08451B334E}">
      <dgm:prSet/>
      <dgm:spPr/>
      <dgm:t>
        <a:bodyPr/>
        <a:lstStyle/>
        <a:p>
          <a:endParaRPr lang="en-US"/>
        </a:p>
      </dgm:t>
    </dgm:pt>
    <dgm:pt modelId="{4BCDB391-7337-9D45-9120-3D951C387B63}" type="sibTrans" cxnId="{709EC02D-A49B-F54B-BD28-DC08451B334E}">
      <dgm:prSet/>
      <dgm:spPr/>
      <dgm:t>
        <a:bodyPr/>
        <a:lstStyle/>
        <a:p>
          <a:endParaRPr lang="en-US"/>
        </a:p>
      </dgm:t>
    </dgm:pt>
    <dgm:pt modelId="{6EDE3323-1F9D-3041-A37A-17FCD7E10168}">
      <dgm:prSet phldrT="[Text]"/>
      <dgm:spPr/>
      <dgm:t>
        <a:bodyPr/>
        <a:lstStyle/>
        <a:p>
          <a:r>
            <a:rPr lang="en-US" dirty="0" smtClean="0"/>
            <a:t>SPHARM</a:t>
          </a:r>
          <a:endParaRPr lang="en-US" dirty="0"/>
        </a:p>
      </dgm:t>
    </dgm:pt>
    <dgm:pt modelId="{511FC517-6ED7-3246-8F9A-E02C6D7FFF9B}" type="parTrans" cxnId="{B06773FC-4967-8B4E-86DA-D93201BDFF34}">
      <dgm:prSet/>
      <dgm:spPr/>
      <dgm:t>
        <a:bodyPr/>
        <a:lstStyle/>
        <a:p>
          <a:endParaRPr lang="en-US"/>
        </a:p>
      </dgm:t>
    </dgm:pt>
    <dgm:pt modelId="{182488E0-9A12-9A4A-9C0A-303D69D9B619}" type="sibTrans" cxnId="{B06773FC-4967-8B4E-86DA-D93201BDFF34}">
      <dgm:prSet/>
      <dgm:spPr/>
      <dgm:t>
        <a:bodyPr/>
        <a:lstStyle/>
        <a:p>
          <a:endParaRPr lang="en-US"/>
        </a:p>
      </dgm:t>
    </dgm:pt>
    <dgm:pt modelId="{DAF0CEA6-4095-D64A-AC44-D35A00838B80}">
      <dgm:prSet phldrT="[Text]"/>
      <dgm:spPr/>
      <dgm:t>
        <a:bodyPr/>
        <a:lstStyle/>
        <a:p>
          <a:r>
            <a:rPr lang="en-US" dirty="0" smtClean="0"/>
            <a:t>Groups</a:t>
          </a:r>
          <a:endParaRPr lang="en-US" dirty="0"/>
        </a:p>
      </dgm:t>
    </dgm:pt>
    <dgm:pt modelId="{7B9B2D2C-7092-C044-ADFC-E766664B4E52}" type="parTrans" cxnId="{C33152BE-8CCA-4E45-9384-13CF85C003B0}">
      <dgm:prSet/>
      <dgm:spPr/>
      <dgm:t>
        <a:bodyPr/>
        <a:lstStyle/>
        <a:p>
          <a:endParaRPr lang="en-US"/>
        </a:p>
      </dgm:t>
    </dgm:pt>
    <dgm:pt modelId="{37B32EDB-4763-9C4B-9367-308A643495B3}" type="sibTrans" cxnId="{C33152BE-8CCA-4E45-9384-13CF85C003B0}">
      <dgm:prSet/>
      <dgm:spPr/>
      <dgm:t>
        <a:bodyPr/>
        <a:lstStyle/>
        <a:p>
          <a:endParaRPr lang="en-US"/>
        </a:p>
      </dgm:t>
    </dgm:pt>
    <dgm:pt modelId="{2DCBCB74-6B38-A546-910E-43717090613E}">
      <dgm:prSet phldrT="[Text]"/>
      <dgm:spPr/>
      <dgm:t>
        <a:bodyPr/>
        <a:lstStyle/>
        <a:p>
          <a:r>
            <a:rPr lang="en-US" dirty="0" smtClean="0"/>
            <a:t>Segmentation</a:t>
          </a:r>
          <a:endParaRPr lang="en-US" dirty="0"/>
        </a:p>
      </dgm:t>
    </dgm:pt>
    <dgm:pt modelId="{2A228394-2E84-0842-AF0F-20F7A7F4C67E}" type="parTrans" cxnId="{6D247A30-2A16-6F4A-8D43-F3D9D1B6CBE3}">
      <dgm:prSet/>
      <dgm:spPr/>
      <dgm:t>
        <a:bodyPr/>
        <a:lstStyle/>
        <a:p>
          <a:endParaRPr lang="en-US"/>
        </a:p>
      </dgm:t>
    </dgm:pt>
    <dgm:pt modelId="{60323886-5AA3-1B4F-8E8A-B564706EA003}" type="sibTrans" cxnId="{6D247A30-2A16-6F4A-8D43-F3D9D1B6CBE3}">
      <dgm:prSet/>
      <dgm:spPr/>
      <dgm:t>
        <a:bodyPr/>
        <a:lstStyle/>
        <a:p>
          <a:endParaRPr lang="en-US"/>
        </a:p>
      </dgm:t>
    </dgm:pt>
    <dgm:pt modelId="{8D607935-C176-C243-82D1-A24F93A7CCB9}">
      <dgm:prSet phldrT="[Text]"/>
      <dgm:spPr/>
      <dgm:t>
        <a:bodyPr/>
        <a:lstStyle/>
        <a:p>
          <a:r>
            <a:rPr lang="en-US" dirty="0" smtClean="0"/>
            <a:t>Extract features</a:t>
          </a:r>
          <a:endParaRPr lang="en-US" dirty="0"/>
        </a:p>
      </dgm:t>
    </dgm:pt>
    <dgm:pt modelId="{9E257635-93EA-1747-B7D0-A4B43FD15ABF}" type="parTrans" cxnId="{6FA1781C-163F-E546-88CE-2F16B11FB8BC}">
      <dgm:prSet/>
      <dgm:spPr/>
      <dgm:t>
        <a:bodyPr/>
        <a:lstStyle/>
        <a:p>
          <a:endParaRPr lang="en-US"/>
        </a:p>
      </dgm:t>
    </dgm:pt>
    <dgm:pt modelId="{6740BA0B-EA72-9E48-8C3A-A28887CC3CB4}" type="sibTrans" cxnId="{6FA1781C-163F-E546-88CE-2F16B11FB8BC}">
      <dgm:prSet/>
      <dgm:spPr/>
      <dgm:t>
        <a:bodyPr/>
        <a:lstStyle/>
        <a:p>
          <a:endParaRPr lang="en-US"/>
        </a:p>
      </dgm:t>
    </dgm:pt>
    <dgm:pt modelId="{3D4F0912-8B2E-F14F-955F-DEFA171D5F7F}">
      <dgm:prSet phldrT="[Text]"/>
      <dgm:spPr/>
      <dgm:t>
        <a:bodyPr/>
        <a:lstStyle/>
        <a:p>
          <a:r>
            <a:rPr lang="en-US" dirty="0" smtClean="0"/>
            <a:t>Training</a:t>
          </a:r>
          <a:endParaRPr lang="en-US" dirty="0"/>
        </a:p>
      </dgm:t>
    </dgm:pt>
    <dgm:pt modelId="{CED89585-59C6-8549-AB1F-A26AD3736D82}" type="parTrans" cxnId="{1AEE7B0D-11C7-4349-867B-8D8151035131}">
      <dgm:prSet/>
      <dgm:spPr/>
      <dgm:t>
        <a:bodyPr/>
        <a:lstStyle/>
        <a:p>
          <a:endParaRPr lang="en-US"/>
        </a:p>
      </dgm:t>
    </dgm:pt>
    <dgm:pt modelId="{57CB05B2-1CF3-C24F-8E14-5DF67E9BAC8C}" type="sibTrans" cxnId="{1AEE7B0D-11C7-4349-867B-8D8151035131}">
      <dgm:prSet/>
      <dgm:spPr/>
      <dgm:t>
        <a:bodyPr/>
        <a:lstStyle/>
        <a:p>
          <a:endParaRPr lang="en-US"/>
        </a:p>
      </dgm:t>
    </dgm:pt>
    <dgm:pt modelId="{A2039E8A-FD01-AD45-A919-29E37B4B567D}">
      <dgm:prSet phldrT="[Text]"/>
      <dgm:spPr/>
      <dgm:t>
        <a:bodyPr/>
        <a:lstStyle/>
        <a:p>
          <a:r>
            <a:rPr lang="en-US" dirty="0" smtClean="0"/>
            <a:t>Generate New Shapes. </a:t>
          </a:r>
          <a:br>
            <a:rPr lang="en-US" dirty="0" smtClean="0"/>
          </a:br>
          <a:r>
            <a:rPr lang="en-US" dirty="0" smtClean="0">
              <a:solidFill>
                <a:srgbClr val="FF0000"/>
              </a:solidFill>
            </a:rPr>
            <a:t>Balance the Classes!</a:t>
          </a:r>
          <a:endParaRPr lang="en-US" dirty="0">
            <a:solidFill>
              <a:srgbClr val="FF0000"/>
            </a:solidFill>
          </a:endParaRPr>
        </a:p>
      </dgm:t>
    </dgm:pt>
    <dgm:pt modelId="{4038F5B4-674C-4F44-AAD9-3579FF8DF447}" type="parTrans" cxnId="{ABF0C1D4-A126-0E48-9B5C-D82270A040D4}">
      <dgm:prSet/>
      <dgm:spPr/>
      <dgm:t>
        <a:bodyPr/>
        <a:lstStyle/>
        <a:p>
          <a:endParaRPr lang="en-US"/>
        </a:p>
      </dgm:t>
    </dgm:pt>
    <dgm:pt modelId="{FCFFFFE0-474D-2949-BB7F-CF5DD301598A}" type="sibTrans" cxnId="{ABF0C1D4-A126-0E48-9B5C-D82270A040D4}">
      <dgm:prSet/>
      <dgm:spPr/>
      <dgm:t>
        <a:bodyPr/>
        <a:lstStyle/>
        <a:p>
          <a:endParaRPr lang="en-US"/>
        </a:p>
      </dgm:t>
    </dgm:pt>
    <dgm:pt modelId="{733F3EFC-A23F-D14F-A402-545532FE87D3}">
      <dgm:prSet phldrT="[Text]"/>
      <dgm:spPr/>
      <dgm:t>
        <a:bodyPr/>
        <a:lstStyle/>
        <a:p>
          <a:r>
            <a:rPr lang="en-US" dirty="0" smtClean="0"/>
            <a:t>Classification</a:t>
          </a:r>
          <a:endParaRPr lang="en-US" dirty="0"/>
        </a:p>
      </dgm:t>
    </dgm:pt>
    <dgm:pt modelId="{45A5BF6C-2A57-5448-99F5-18942CD92983}" type="parTrans" cxnId="{232072DA-61F4-4444-A27C-2EF5F1966FE5}">
      <dgm:prSet/>
      <dgm:spPr/>
      <dgm:t>
        <a:bodyPr/>
        <a:lstStyle/>
        <a:p>
          <a:endParaRPr lang="en-US"/>
        </a:p>
      </dgm:t>
    </dgm:pt>
    <dgm:pt modelId="{CA7AAB2B-9B65-EE40-B557-9A46ABD600C4}" type="sibTrans" cxnId="{232072DA-61F4-4444-A27C-2EF5F1966FE5}">
      <dgm:prSet/>
      <dgm:spPr/>
      <dgm:t>
        <a:bodyPr/>
        <a:lstStyle/>
        <a:p>
          <a:endParaRPr lang="en-US"/>
        </a:p>
      </dgm:t>
    </dgm:pt>
    <dgm:pt modelId="{F7F1A9F0-7A3D-8345-A873-DECDE9ABC738}" type="pres">
      <dgm:prSet presAssocID="{42BE1532-1DFF-2A47-9B51-3822AD5B88B9}" presName="CompostProcess" presStyleCnt="0">
        <dgm:presLayoutVars>
          <dgm:dir/>
          <dgm:resizeHandles val="exact"/>
        </dgm:presLayoutVars>
      </dgm:prSet>
      <dgm:spPr/>
    </dgm:pt>
    <dgm:pt modelId="{922C4FE3-55E1-AF4E-BECC-4B04A10CE24A}" type="pres">
      <dgm:prSet presAssocID="{42BE1532-1DFF-2A47-9B51-3822AD5B88B9}" presName="arrow" presStyleLbl="bgShp" presStyleIdx="0" presStyleCnt="1"/>
      <dgm:spPr/>
    </dgm:pt>
    <dgm:pt modelId="{78D3B93C-F880-314D-A548-12603664E22F}" type="pres">
      <dgm:prSet presAssocID="{42BE1532-1DFF-2A47-9B51-3822AD5B88B9}" presName="linearProcess" presStyleCnt="0"/>
      <dgm:spPr/>
    </dgm:pt>
    <dgm:pt modelId="{179D6F59-BD07-0847-8422-C1D2DF06693A}" type="pres">
      <dgm:prSet presAssocID="{2DCBCB74-6B38-A546-910E-43717090613E}" presName="textNode" presStyleLbl="node1" presStyleIdx="0" presStyleCnt="8">
        <dgm:presLayoutVars>
          <dgm:bulletEnabled val="1"/>
        </dgm:presLayoutVars>
      </dgm:prSet>
      <dgm:spPr/>
      <dgm:t>
        <a:bodyPr/>
        <a:lstStyle/>
        <a:p>
          <a:endParaRPr lang="en-US"/>
        </a:p>
      </dgm:t>
    </dgm:pt>
    <dgm:pt modelId="{B7E0AF05-981B-A24B-BE3D-9E4C538D516A}" type="pres">
      <dgm:prSet presAssocID="{60323886-5AA3-1B4F-8E8A-B564706EA003}" presName="sibTrans" presStyleCnt="0"/>
      <dgm:spPr/>
    </dgm:pt>
    <dgm:pt modelId="{903968C2-A995-2D47-A37F-736473C2B04F}" type="pres">
      <dgm:prSet presAssocID="{F6D723A4-349C-A041-B17C-FD2856ED0E70}" presName="textNode" presStyleLbl="node1" presStyleIdx="1" presStyleCnt="8">
        <dgm:presLayoutVars>
          <dgm:bulletEnabled val="1"/>
        </dgm:presLayoutVars>
      </dgm:prSet>
      <dgm:spPr/>
      <dgm:t>
        <a:bodyPr/>
        <a:lstStyle/>
        <a:p>
          <a:endParaRPr lang="en-US"/>
        </a:p>
      </dgm:t>
    </dgm:pt>
    <dgm:pt modelId="{A5F09AC9-0C6F-694C-A4CA-0E48D1D52DE7}" type="pres">
      <dgm:prSet presAssocID="{4BCDB391-7337-9D45-9120-3D951C387B63}" presName="sibTrans" presStyleCnt="0"/>
      <dgm:spPr/>
    </dgm:pt>
    <dgm:pt modelId="{28B82449-6431-AD40-86BC-42AC82A1D6F3}" type="pres">
      <dgm:prSet presAssocID="{6EDE3323-1F9D-3041-A37A-17FCD7E10168}" presName="textNode" presStyleLbl="node1" presStyleIdx="2" presStyleCnt="8">
        <dgm:presLayoutVars>
          <dgm:bulletEnabled val="1"/>
        </dgm:presLayoutVars>
      </dgm:prSet>
      <dgm:spPr/>
      <dgm:t>
        <a:bodyPr/>
        <a:lstStyle/>
        <a:p>
          <a:endParaRPr lang="en-US"/>
        </a:p>
      </dgm:t>
    </dgm:pt>
    <dgm:pt modelId="{4C4BDEF4-7B26-2443-9C75-431F1453A4D9}" type="pres">
      <dgm:prSet presAssocID="{182488E0-9A12-9A4A-9C0A-303D69D9B619}" presName="sibTrans" presStyleCnt="0"/>
      <dgm:spPr/>
    </dgm:pt>
    <dgm:pt modelId="{4F9E4F89-F33D-604F-81B0-3955D1C4138B}" type="pres">
      <dgm:prSet presAssocID="{DAF0CEA6-4095-D64A-AC44-D35A00838B80}" presName="textNode" presStyleLbl="node1" presStyleIdx="3" presStyleCnt="8">
        <dgm:presLayoutVars>
          <dgm:bulletEnabled val="1"/>
        </dgm:presLayoutVars>
      </dgm:prSet>
      <dgm:spPr/>
      <dgm:t>
        <a:bodyPr/>
        <a:lstStyle/>
        <a:p>
          <a:endParaRPr lang="en-US"/>
        </a:p>
      </dgm:t>
    </dgm:pt>
    <dgm:pt modelId="{BA3CDC39-F43E-5D4A-BEEA-D34F97D3401A}" type="pres">
      <dgm:prSet presAssocID="{37B32EDB-4763-9C4B-9367-308A643495B3}" presName="sibTrans" presStyleCnt="0"/>
      <dgm:spPr/>
    </dgm:pt>
    <dgm:pt modelId="{D202EDA9-AFFF-654B-939F-F9089EEA7597}" type="pres">
      <dgm:prSet presAssocID="{A2039E8A-FD01-AD45-A919-29E37B4B567D}" presName="textNode" presStyleLbl="node1" presStyleIdx="4" presStyleCnt="8">
        <dgm:presLayoutVars>
          <dgm:bulletEnabled val="1"/>
        </dgm:presLayoutVars>
      </dgm:prSet>
      <dgm:spPr/>
      <dgm:t>
        <a:bodyPr/>
        <a:lstStyle/>
        <a:p>
          <a:endParaRPr lang="en-US"/>
        </a:p>
      </dgm:t>
    </dgm:pt>
    <dgm:pt modelId="{BC083C4D-D8EE-7744-8CE2-A6CAA93FE56F}" type="pres">
      <dgm:prSet presAssocID="{FCFFFFE0-474D-2949-BB7F-CF5DD301598A}" presName="sibTrans" presStyleCnt="0"/>
      <dgm:spPr/>
    </dgm:pt>
    <dgm:pt modelId="{E93AFB77-EB41-394E-9A8A-43A84ECC9288}" type="pres">
      <dgm:prSet presAssocID="{8D607935-C176-C243-82D1-A24F93A7CCB9}" presName="textNode" presStyleLbl="node1" presStyleIdx="5" presStyleCnt="8">
        <dgm:presLayoutVars>
          <dgm:bulletEnabled val="1"/>
        </dgm:presLayoutVars>
      </dgm:prSet>
      <dgm:spPr/>
      <dgm:t>
        <a:bodyPr/>
        <a:lstStyle/>
        <a:p>
          <a:endParaRPr lang="en-US"/>
        </a:p>
      </dgm:t>
    </dgm:pt>
    <dgm:pt modelId="{AF33F5A9-CF02-AF42-9193-44C6C509CE84}" type="pres">
      <dgm:prSet presAssocID="{6740BA0B-EA72-9E48-8C3A-A28887CC3CB4}" presName="sibTrans" presStyleCnt="0"/>
      <dgm:spPr/>
    </dgm:pt>
    <dgm:pt modelId="{96073D5F-BEAB-2043-88AA-F434C84E00D1}" type="pres">
      <dgm:prSet presAssocID="{3D4F0912-8B2E-F14F-955F-DEFA171D5F7F}" presName="textNode" presStyleLbl="node1" presStyleIdx="6" presStyleCnt="8">
        <dgm:presLayoutVars>
          <dgm:bulletEnabled val="1"/>
        </dgm:presLayoutVars>
      </dgm:prSet>
      <dgm:spPr/>
      <dgm:t>
        <a:bodyPr/>
        <a:lstStyle/>
        <a:p>
          <a:endParaRPr lang="en-US"/>
        </a:p>
      </dgm:t>
    </dgm:pt>
    <dgm:pt modelId="{A9A443DE-9B63-3840-8A8D-2F40EF8EB7D6}" type="pres">
      <dgm:prSet presAssocID="{57CB05B2-1CF3-C24F-8E14-5DF67E9BAC8C}" presName="sibTrans" presStyleCnt="0"/>
      <dgm:spPr/>
    </dgm:pt>
    <dgm:pt modelId="{54B3DA44-EC86-344F-8B0E-D8BB45FD66B3}" type="pres">
      <dgm:prSet presAssocID="{733F3EFC-A23F-D14F-A402-545532FE87D3}" presName="textNode" presStyleLbl="node1" presStyleIdx="7" presStyleCnt="8">
        <dgm:presLayoutVars>
          <dgm:bulletEnabled val="1"/>
        </dgm:presLayoutVars>
      </dgm:prSet>
      <dgm:spPr/>
      <dgm:t>
        <a:bodyPr/>
        <a:lstStyle/>
        <a:p>
          <a:endParaRPr lang="en-US"/>
        </a:p>
      </dgm:t>
    </dgm:pt>
  </dgm:ptLst>
  <dgm:cxnLst>
    <dgm:cxn modelId="{BDDC7C70-F788-2944-A0D9-D5412B0B2326}" type="presOf" srcId="{8D607935-C176-C243-82D1-A24F93A7CCB9}" destId="{E93AFB77-EB41-394E-9A8A-43A84ECC9288}" srcOrd="0" destOrd="0" presId="urn:microsoft.com/office/officeart/2005/8/layout/hProcess9"/>
    <dgm:cxn modelId="{232072DA-61F4-4444-A27C-2EF5F1966FE5}" srcId="{42BE1532-1DFF-2A47-9B51-3822AD5B88B9}" destId="{733F3EFC-A23F-D14F-A402-545532FE87D3}" srcOrd="7" destOrd="0" parTransId="{45A5BF6C-2A57-5448-99F5-18942CD92983}" sibTransId="{CA7AAB2B-9B65-EE40-B557-9A46ABD600C4}"/>
    <dgm:cxn modelId="{552FB32D-A5B5-5F41-A2E7-67F3CE74C360}" type="presOf" srcId="{2DCBCB74-6B38-A546-910E-43717090613E}" destId="{179D6F59-BD07-0847-8422-C1D2DF06693A}" srcOrd="0" destOrd="0" presId="urn:microsoft.com/office/officeart/2005/8/layout/hProcess9"/>
    <dgm:cxn modelId="{3E455842-5D9F-4F4B-9A7B-2F0B12FAF76D}" type="presOf" srcId="{F6D723A4-349C-A041-B17C-FD2856ED0E70}" destId="{903968C2-A995-2D47-A37F-736473C2B04F}" srcOrd="0" destOrd="0" presId="urn:microsoft.com/office/officeart/2005/8/layout/hProcess9"/>
    <dgm:cxn modelId="{B06773FC-4967-8B4E-86DA-D93201BDFF34}" srcId="{42BE1532-1DFF-2A47-9B51-3822AD5B88B9}" destId="{6EDE3323-1F9D-3041-A37A-17FCD7E10168}" srcOrd="2" destOrd="0" parTransId="{511FC517-6ED7-3246-8F9A-E02C6D7FFF9B}" sibTransId="{182488E0-9A12-9A4A-9C0A-303D69D9B619}"/>
    <dgm:cxn modelId="{6FA1781C-163F-E546-88CE-2F16B11FB8BC}" srcId="{42BE1532-1DFF-2A47-9B51-3822AD5B88B9}" destId="{8D607935-C176-C243-82D1-A24F93A7CCB9}" srcOrd="5" destOrd="0" parTransId="{9E257635-93EA-1747-B7D0-A4B43FD15ABF}" sibTransId="{6740BA0B-EA72-9E48-8C3A-A28887CC3CB4}"/>
    <dgm:cxn modelId="{ABF0C1D4-A126-0E48-9B5C-D82270A040D4}" srcId="{42BE1532-1DFF-2A47-9B51-3822AD5B88B9}" destId="{A2039E8A-FD01-AD45-A919-29E37B4B567D}" srcOrd="4" destOrd="0" parTransId="{4038F5B4-674C-4F44-AAD9-3579FF8DF447}" sibTransId="{FCFFFFE0-474D-2949-BB7F-CF5DD301598A}"/>
    <dgm:cxn modelId="{310E922F-850B-7C49-AE60-CDA2ECE91B8B}" type="presOf" srcId="{A2039E8A-FD01-AD45-A919-29E37B4B567D}" destId="{D202EDA9-AFFF-654B-939F-F9089EEA7597}" srcOrd="0" destOrd="0" presId="urn:microsoft.com/office/officeart/2005/8/layout/hProcess9"/>
    <dgm:cxn modelId="{6D247A30-2A16-6F4A-8D43-F3D9D1B6CBE3}" srcId="{42BE1532-1DFF-2A47-9B51-3822AD5B88B9}" destId="{2DCBCB74-6B38-A546-910E-43717090613E}" srcOrd="0" destOrd="0" parTransId="{2A228394-2E84-0842-AF0F-20F7A7F4C67E}" sibTransId="{60323886-5AA3-1B4F-8E8A-B564706EA003}"/>
    <dgm:cxn modelId="{3897EA78-9682-B848-8F0B-B5453ADF73BB}" type="presOf" srcId="{42BE1532-1DFF-2A47-9B51-3822AD5B88B9}" destId="{F7F1A9F0-7A3D-8345-A873-DECDE9ABC738}" srcOrd="0" destOrd="0" presId="urn:microsoft.com/office/officeart/2005/8/layout/hProcess9"/>
    <dgm:cxn modelId="{478301F5-5126-DF44-A094-950398C72C49}" type="presOf" srcId="{733F3EFC-A23F-D14F-A402-545532FE87D3}" destId="{54B3DA44-EC86-344F-8B0E-D8BB45FD66B3}" srcOrd="0" destOrd="0" presId="urn:microsoft.com/office/officeart/2005/8/layout/hProcess9"/>
    <dgm:cxn modelId="{8F1B87B3-EDF6-9B4D-A7FD-C9D1232F68E7}" type="presOf" srcId="{3D4F0912-8B2E-F14F-955F-DEFA171D5F7F}" destId="{96073D5F-BEAB-2043-88AA-F434C84E00D1}" srcOrd="0" destOrd="0" presId="urn:microsoft.com/office/officeart/2005/8/layout/hProcess9"/>
    <dgm:cxn modelId="{06088943-476C-3948-B4E3-96B9D847151B}" type="presOf" srcId="{DAF0CEA6-4095-D64A-AC44-D35A00838B80}" destId="{4F9E4F89-F33D-604F-81B0-3955D1C4138B}" srcOrd="0" destOrd="0" presId="urn:microsoft.com/office/officeart/2005/8/layout/hProcess9"/>
    <dgm:cxn modelId="{9B0F5C18-0366-C044-A29E-C4F8183C0464}" type="presOf" srcId="{6EDE3323-1F9D-3041-A37A-17FCD7E10168}" destId="{28B82449-6431-AD40-86BC-42AC82A1D6F3}" srcOrd="0" destOrd="0" presId="urn:microsoft.com/office/officeart/2005/8/layout/hProcess9"/>
    <dgm:cxn modelId="{C33152BE-8CCA-4E45-9384-13CF85C003B0}" srcId="{42BE1532-1DFF-2A47-9B51-3822AD5B88B9}" destId="{DAF0CEA6-4095-D64A-AC44-D35A00838B80}" srcOrd="3" destOrd="0" parTransId="{7B9B2D2C-7092-C044-ADFC-E766664B4E52}" sibTransId="{37B32EDB-4763-9C4B-9367-308A643495B3}"/>
    <dgm:cxn modelId="{1AEE7B0D-11C7-4349-867B-8D8151035131}" srcId="{42BE1532-1DFF-2A47-9B51-3822AD5B88B9}" destId="{3D4F0912-8B2E-F14F-955F-DEFA171D5F7F}" srcOrd="6" destOrd="0" parTransId="{CED89585-59C6-8549-AB1F-A26AD3736D82}" sibTransId="{57CB05B2-1CF3-C24F-8E14-5DF67E9BAC8C}"/>
    <dgm:cxn modelId="{709EC02D-A49B-F54B-BD28-DC08451B334E}" srcId="{42BE1532-1DFF-2A47-9B51-3822AD5B88B9}" destId="{F6D723A4-349C-A041-B17C-FD2856ED0E70}" srcOrd="1" destOrd="0" parTransId="{DC4F8BA3-ABCB-FF4C-BEA4-E2DF87AEB7A8}" sibTransId="{4BCDB391-7337-9D45-9120-3D951C387B63}"/>
    <dgm:cxn modelId="{01EE0901-5F58-1A4E-AB97-005916DF07EF}" type="presParOf" srcId="{F7F1A9F0-7A3D-8345-A873-DECDE9ABC738}" destId="{922C4FE3-55E1-AF4E-BECC-4B04A10CE24A}" srcOrd="0" destOrd="0" presId="urn:microsoft.com/office/officeart/2005/8/layout/hProcess9"/>
    <dgm:cxn modelId="{8D8DAF2B-A3DE-7844-8FD5-BD6FFFEC943F}" type="presParOf" srcId="{F7F1A9F0-7A3D-8345-A873-DECDE9ABC738}" destId="{78D3B93C-F880-314D-A548-12603664E22F}" srcOrd="1" destOrd="0" presId="urn:microsoft.com/office/officeart/2005/8/layout/hProcess9"/>
    <dgm:cxn modelId="{FB35BCD9-45C7-9440-BB3C-58FAFF57EF89}" type="presParOf" srcId="{78D3B93C-F880-314D-A548-12603664E22F}" destId="{179D6F59-BD07-0847-8422-C1D2DF06693A}" srcOrd="0" destOrd="0" presId="urn:microsoft.com/office/officeart/2005/8/layout/hProcess9"/>
    <dgm:cxn modelId="{3E9FEC29-4916-3449-8563-719C13B8F9B6}" type="presParOf" srcId="{78D3B93C-F880-314D-A548-12603664E22F}" destId="{B7E0AF05-981B-A24B-BE3D-9E4C538D516A}" srcOrd="1" destOrd="0" presId="urn:microsoft.com/office/officeart/2005/8/layout/hProcess9"/>
    <dgm:cxn modelId="{95601DC9-4645-434D-9754-89996FFA68F9}" type="presParOf" srcId="{78D3B93C-F880-314D-A548-12603664E22F}" destId="{903968C2-A995-2D47-A37F-736473C2B04F}" srcOrd="2" destOrd="0" presId="urn:microsoft.com/office/officeart/2005/8/layout/hProcess9"/>
    <dgm:cxn modelId="{10375986-0A19-A04A-9A5B-17EFEA8B0AE1}" type="presParOf" srcId="{78D3B93C-F880-314D-A548-12603664E22F}" destId="{A5F09AC9-0C6F-694C-A4CA-0E48D1D52DE7}" srcOrd="3" destOrd="0" presId="urn:microsoft.com/office/officeart/2005/8/layout/hProcess9"/>
    <dgm:cxn modelId="{6DEC436C-5401-284F-A6C2-328255575CFD}" type="presParOf" srcId="{78D3B93C-F880-314D-A548-12603664E22F}" destId="{28B82449-6431-AD40-86BC-42AC82A1D6F3}" srcOrd="4" destOrd="0" presId="urn:microsoft.com/office/officeart/2005/8/layout/hProcess9"/>
    <dgm:cxn modelId="{2D6CE928-7DB9-EE45-8218-CD6B6F8154D0}" type="presParOf" srcId="{78D3B93C-F880-314D-A548-12603664E22F}" destId="{4C4BDEF4-7B26-2443-9C75-431F1453A4D9}" srcOrd="5" destOrd="0" presId="urn:microsoft.com/office/officeart/2005/8/layout/hProcess9"/>
    <dgm:cxn modelId="{827878DB-5B36-8E44-B6AA-46559333A9F3}" type="presParOf" srcId="{78D3B93C-F880-314D-A548-12603664E22F}" destId="{4F9E4F89-F33D-604F-81B0-3955D1C4138B}" srcOrd="6" destOrd="0" presId="urn:microsoft.com/office/officeart/2005/8/layout/hProcess9"/>
    <dgm:cxn modelId="{E23A4F10-F5C6-C64F-B23C-B68053087E38}" type="presParOf" srcId="{78D3B93C-F880-314D-A548-12603664E22F}" destId="{BA3CDC39-F43E-5D4A-BEEA-D34F97D3401A}" srcOrd="7" destOrd="0" presId="urn:microsoft.com/office/officeart/2005/8/layout/hProcess9"/>
    <dgm:cxn modelId="{0A6E8E9D-C67E-D24B-857A-03B1E33C9F69}" type="presParOf" srcId="{78D3B93C-F880-314D-A548-12603664E22F}" destId="{D202EDA9-AFFF-654B-939F-F9089EEA7597}" srcOrd="8" destOrd="0" presId="urn:microsoft.com/office/officeart/2005/8/layout/hProcess9"/>
    <dgm:cxn modelId="{9F43BD22-F243-9544-9652-732FF584F914}" type="presParOf" srcId="{78D3B93C-F880-314D-A548-12603664E22F}" destId="{BC083C4D-D8EE-7744-8CE2-A6CAA93FE56F}" srcOrd="9" destOrd="0" presId="urn:microsoft.com/office/officeart/2005/8/layout/hProcess9"/>
    <dgm:cxn modelId="{45C3CCD7-7BA1-DB4C-BE31-3F947BF40A3E}" type="presParOf" srcId="{78D3B93C-F880-314D-A548-12603664E22F}" destId="{E93AFB77-EB41-394E-9A8A-43A84ECC9288}" srcOrd="10" destOrd="0" presId="urn:microsoft.com/office/officeart/2005/8/layout/hProcess9"/>
    <dgm:cxn modelId="{23480517-CFC5-9249-9588-20A395A32754}" type="presParOf" srcId="{78D3B93C-F880-314D-A548-12603664E22F}" destId="{AF33F5A9-CF02-AF42-9193-44C6C509CE84}" srcOrd="11" destOrd="0" presId="urn:microsoft.com/office/officeart/2005/8/layout/hProcess9"/>
    <dgm:cxn modelId="{5E3C600C-B351-E549-AA21-C7A3FDB2D961}" type="presParOf" srcId="{78D3B93C-F880-314D-A548-12603664E22F}" destId="{96073D5F-BEAB-2043-88AA-F434C84E00D1}" srcOrd="12" destOrd="0" presId="urn:microsoft.com/office/officeart/2005/8/layout/hProcess9"/>
    <dgm:cxn modelId="{4EBF08B1-6962-1742-845A-4BDAB2D0D4C3}" type="presParOf" srcId="{78D3B93C-F880-314D-A548-12603664E22F}" destId="{A9A443DE-9B63-3840-8A8D-2F40EF8EB7D6}" srcOrd="13" destOrd="0" presId="urn:microsoft.com/office/officeart/2005/8/layout/hProcess9"/>
    <dgm:cxn modelId="{D7080593-DEAA-AC46-ABD6-B119779D647B}" type="presParOf" srcId="{78D3B93C-F880-314D-A548-12603664E22F}" destId="{54B3DA44-EC86-344F-8B0E-D8BB45FD66B3}" srcOrd="14" destOrd="0" presId="urn:microsoft.com/office/officeart/2005/8/layout/hProcess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22C4FE3-55E1-AF4E-BECC-4B04A10CE24A}">
      <dsp:nvSpPr>
        <dsp:cNvPr id="0" name=""/>
        <dsp:cNvSpPr/>
      </dsp:nvSpPr>
      <dsp:spPr>
        <a:xfrm>
          <a:off x="651509" y="0"/>
          <a:ext cx="7383780" cy="5257800"/>
        </a:xfrm>
        <a:prstGeom prst="rightArrow">
          <a:avLst/>
        </a:prstGeom>
        <a:solidFill>
          <a:schemeClr val="accent1">
            <a:tint val="40000"/>
            <a:hueOff val="0"/>
            <a:satOff val="0"/>
            <a:lumOff val="0"/>
            <a:alphaOff val="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sp>
    <dsp:sp modelId="{179D6F59-BD07-0847-8422-C1D2DF06693A}">
      <dsp:nvSpPr>
        <dsp:cNvPr id="0" name=""/>
        <dsp:cNvSpPr/>
      </dsp:nvSpPr>
      <dsp:spPr>
        <a:xfrm>
          <a:off x="4194" y="1577340"/>
          <a:ext cx="1037759" cy="2103120"/>
        </a:xfrm>
        <a:prstGeom prst="round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r>
            <a:rPr lang="en-US" sz="1100" kern="1200" dirty="0" smtClean="0"/>
            <a:t>Segmentation</a:t>
          </a:r>
          <a:endParaRPr lang="en-US" sz="1100" kern="1200" dirty="0"/>
        </a:p>
      </dsp:txBody>
      <dsp:txXfrm>
        <a:off x="54853" y="1627999"/>
        <a:ext cx="936441" cy="2001802"/>
      </dsp:txXfrm>
    </dsp:sp>
    <dsp:sp modelId="{903968C2-A995-2D47-A37F-736473C2B04F}">
      <dsp:nvSpPr>
        <dsp:cNvPr id="0" name=""/>
        <dsp:cNvSpPr/>
      </dsp:nvSpPr>
      <dsp:spPr>
        <a:xfrm>
          <a:off x="1095716" y="1577340"/>
          <a:ext cx="1037759" cy="2103120"/>
        </a:xfrm>
        <a:prstGeom prst="round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r>
            <a:rPr lang="en-US" sz="1100" kern="1200" dirty="0" smtClean="0"/>
            <a:t>Label map</a:t>
          </a:r>
          <a:endParaRPr lang="en-US" sz="1100" kern="1200" dirty="0"/>
        </a:p>
      </dsp:txBody>
      <dsp:txXfrm>
        <a:off x="1146375" y="1627999"/>
        <a:ext cx="936441" cy="2001802"/>
      </dsp:txXfrm>
    </dsp:sp>
    <dsp:sp modelId="{28B82449-6431-AD40-86BC-42AC82A1D6F3}">
      <dsp:nvSpPr>
        <dsp:cNvPr id="0" name=""/>
        <dsp:cNvSpPr/>
      </dsp:nvSpPr>
      <dsp:spPr>
        <a:xfrm>
          <a:off x="2187237" y="1577340"/>
          <a:ext cx="1037759" cy="2103120"/>
        </a:xfrm>
        <a:prstGeom prst="round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r>
            <a:rPr lang="en-US" sz="1100" kern="1200" dirty="0" smtClean="0"/>
            <a:t>SPHARM</a:t>
          </a:r>
          <a:endParaRPr lang="en-US" sz="1100" kern="1200" dirty="0"/>
        </a:p>
      </dsp:txBody>
      <dsp:txXfrm>
        <a:off x="2237896" y="1627999"/>
        <a:ext cx="936441" cy="2001802"/>
      </dsp:txXfrm>
    </dsp:sp>
    <dsp:sp modelId="{4F9E4F89-F33D-604F-81B0-3955D1C4138B}">
      <dsp:nvSpPr>
        <dsp:cNvPr id="0" name=""/>
        <dsp:cNvSpPr/>
      </dsp:nvSpPr>
      <dsp:spPr>
        <a:xfrm>
          <a:off x="3278759" y="1577340"/>
          <a:ext cx="1037759" cy="2103120"/>
        </a:xfrm>
        <a:prstGeom prst="round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r>
            <a:rPr lang="en-US" sz="1100" kern="1200" dirty="0" smtClean="0"/>
            <a:t>Groups</a:t>
          </a:r>
          <a:endParaRPr lang="en-US" sz="1100" kern="1200" dirty="0"/>
        </a:p>
      </dsp:txBody>
      <dsp:txXfrm>
        <a:off x="3329418" y="1627999"/>
        <a:ext cx="936441" cy="2001802"/>
      </dsp:txXfrm>
    </dsp:sp>
    <dsp:sp modelId="{D202EDA9-AFFF-654B-939F-F9089EEA7597}">
      <dsp:nvSpPr>
        <dsp:cNvPr id="0" name=""/>
        <dsp:cNvSpPr/>
      </dsp:nvSpPr>
      <dsp:spPr>
        <a:xfrm>
          <a:off x="4370281" y="1577340"/>
          <a:ext cx="1037759" cy="2103120"/>
        </a:xfrm>
        <a:prstGeom prst="round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r>
            <a:rPr lang="en-US" sz="1100" kern="1200" dirty="0" smtClean="0"/>
            <a:t>Generate New Shapes. </a:t>
          </a:r>
          <a:br>
            <a:rPr lang="en-US" sz="1100" kern="1200" dirty="0" smtClean="0"/>
          </a:br>
          <a:r>
            <a:rPr lang="en-US" sz="1100" kern="1200" dirty="0" smtClean="0">
              <a:solidFill>
                <a:srgbClr val="FF0000"/>
              </a:solidFill>
            </a:rPr>
            <a:t>Balance the Classes!</a:t>
          </a:r>
          <a:endParaRPr lang="en-US" sz="1100" kern="1200" dirty="0">
            <a:solidFill>
              <a:srgbClr val="FF0000"/>
            </a:solidFill>
          </a:endParaRPr>
        </a:p>
      </dsp:txBody>
      <dsp:txXfrm>
        <a:off x="4420940" y="1627999"/>
        <a:ext cx="936441" cy="2001802"/>
      </dsp:txXfrm>
    </dsp:sp>
    <dsp:sp modelId="{E93AFB77-EB41-394E-9A8A-43A84ECC9288}">
      <dsp:nvSpPr>
        <dsp:cNvPr id="0" name=""/>
        <dsp:cNvSpPr/>
      </dsp:nvSpPr>
      <dsp:spPr>
        <a:xfrm>
          <a:off x="5461802" y="1577340"/>
          <a:ext cx="1037759" cy="2103120"/>
        </a:xfrm>
        <a:prstGeom prst="round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r>
            <a:rPr lang="en-US" sz="1100" kern="1200" dirty="0" smtClean="0"/>
            <a:t>Extract features</a:t>
          </a:r>
          <a:endParaRPr lang="en-US" sz="1100" kern="1200" dirty="0"/>
        </a:p>
      </dsp:txBody>
      <dsp:txXfrm>
        <a:off x="5512461" y="1627999"/>
        <a:ext cx="936441" cy="2001802"/>
      </dsp:txXfrm>
    </dsp:sp>
    <dsp:sp modelId="{96073D5F-BEAB-2043-88AA-F434C84E00D1}">
      <dsp:nvSpPr>
        <dsp:cNvPr id="0" name=""/>
        <dsp:cNvSpPr/>
      </dsp:nvSpPr>
      <dsp:spPr>
        <a:xfrm>
          <a:off x="6553324" y="1577340"/>
          <a:ext cx="1037759" cy="2103120"/>
        </a:xfrm>
        <a:prstGeom prst="round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r>
            <a:rPr lang="en-US" sz="1100" kern="1200" dirty="0" smtClean="0"/>
            <a:t>Training</a:t>
          </a:r>
          <a:endParaRPr lang="en-US" sz="1100" kern="1200" dirty="0"/>
        </a:p>
      </dsp:txBody>
      <dsp:txXfrm>
        <a:off x="6603983" y="1627999"/>
        <a:ext cx="936441" cy="2001802"/>
      </dsp:txXfrm>
    </dsp:sp>
    <dsp:sp modelId="{54B3DA44-EC86-344F-8B0E-D8BB45FD66B3}">
      <dsp:nvSpPr>
        <dsp:cNvPr id="0" name=""/>
        <dsp:cNvSpPr/>
      </dsp:nvSpPr>
      <dsp:spPr>
        <a:xfrm>
          <a:off x="7644846" y="1577340"/>
          <a:ext cx="1037759" cy="2103120"/>
        </a:xfrm>
        <a:prstGeom prst="round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r>
            <a:rPr lang="en-US" sz="1100" kern="1200" dirty="0" smtClean="0"/>
            <a:t>Classification</a:t>
          </a:r>
          <a:endParaRPr lang="en-US" sz="1100" kern="1200" dirty="0"/>
        </a:p>
      </dsp:txBody>
      <dsp:txXfrm>
        <a:off x="7695505" y="1627999"/>
        <a:ext cx="936441" cy="2001802"/>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9906938-6572-AE45-858B-C355AED07CEE}" type="datetimeFigureOut">
              <a:rPr lang="en-US" smtClean="0"/>
              <a:t>11/13/17</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A4AA583-5F2D-B346-BA3E-869CD6DFB311}" type="slidenum">
              <a:rPr lang="en-US" smtClean="0"/>
              <a:t>‹#›</a:t>
            </a:fld>
            <a:endParaRPr lang="en-US"/>
          </a:p>
        </p:txBody>
      </p:sp>
    </p:spTree>
    <p:extLst>
      <p:ext uri="{BB962C8B-B14F-4D97-AF65-F5344CB8AC3E}">
        <p14:creationId xmlns:p14="http://schemas.microsoft.com/office/powerpoint/2010/main" val="458535340"/>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5.tif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D10584B-5111-D84C-8CC0-4940CCEF0BC5}" type="datetimeFigureOut">
              <a:rPr lang="en-US" smtClean="0"/>
              <a:t>11/13/17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060D668-DC91-6B42-A9FD-6564B0F1CCC9}" type="slidenum">
              <a:rPr lang="en-US" smtClean="0"/>
              <a:t>‹#›</a:t>
            </a:fld>
            <a:endParaRPr lang="en-US"/>
          </a:p>
        </p:txBody>
      </p:sp>
    </p:spTree>
    <p:extLst>
      <p:ext uri="{BB962C8B-B14F-4D97-AF65-F5344CB8AC3E}">
        <p14:creationId xmlns:p14="http://schemas.microsoft.com/office/powerpoint/2010/main" val="2333862425"/>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dirty="0" smtClean="0"/>
              <a:t>Different patterns of bone </a:t>
            </a:r>
            <a:r>
              <a:rPr lang="en-US" dirty="0" err="1" smtClean="0"/>
              <a:t>resorption</a:t>
            </a:r>
            <a:r>
              <a:rPr lang="en-US" dirty="0" smtClean="0"/>
              <a:t> and formation. </a:t>
            </a:r>
          </a:p>
          <a:p>
            <a:pPr marL="0" marR="0" lvl="1" indent="0" algn="l" defTabSz="457200" rtl="0" eaLnBrk="1" fontAlgn="auto" latinLnBrk="0" hangingPunct="1">
              <a:lnSpc>
                <a:spcPct val="100000"/>
              </a:lnSpc>
              <a:spcBef>
                <a:spcPts val="0"/>
              </a:spcBef>
              <a:spcAft>
                <a:spcPts val="0"/>
              </a:spcAft>
              <a:buClrTx/>
              <a:buSzTx/>
              <a:buFontTx/>
              <a:buNone/>
              <a:tabLst/>
              <a:defRPr/>
            </a:pPr>
            <a:r>
              <a:rPr lang="en-US" dirty="0" smtClean="0"/>
              <a:t>May repair and adapt or go into aggressive bone destruction. </a:t>
            </a:r>
          </a:p>
          <a:p>
            <a:pPr marL="0" marR="0" lvl="1"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Including pain, limited jaw movement, grinding, clicking, and deviation on opening. </a:t>
            </a:r>
            <a:endParaRPr lang="en-US" dirty="0" smtClean="0"/>
          </a:p>
          <a:p>
            <a:pPr marL="0" marR="0" lvl="1" indent="0" algn="l" defTabSz="457200" rtl="0" eaLnBrk="1" fontAlgn="auto" latinLnBrk="0" hangingPunct="1">
              <a:lnSpc>
                <a:spcPct val="100000"/>
              </a:lnSpc>
              <a:spcBef>
                <a:spcPts val="0"/>
              </a:spcBef>
              <a:spcAft>
                <a:spcPts val="0"/>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0B226190-0A3D-D147-9365-45844F7CE6A6}" type="slidenum">
              <a:rPr lang="en-US" smtClean="0"/>
              <a:t>2</a:t>
            </a:fld>
            <a:endParaRPr lang="en-US"/>
          </a:p>
        </p:txBody>
      </p:sp>
    </p:spTree>
    <p:extLst>
      <p:ext uri="{BB962C8B-B14F-4D97-AF65-F5344CB8AC3E}">
        <p14:creationId xmlns:p14="http://schemas.microsoft.com/office/powerpoint/2010/main" val="11177028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t>
            </a:r>
            <a:r>
              <a:rPr lang="en-US" dirty="0" err="1" smtClean="0"/>
              <a:t>orofacial</a:t>
            </a:r>
            <a:r>
              <a:rPr lang="en-US" dirty="0" smtClean="0"/>
              <a:t> pain specialist is familiar with the different presentations of osteoarthritis and can coordinate the different specialties necessary to manage the problem. </a:t>
            </a:r>
          </a:p>
          <a:p>
            <a:r>
              <a:rPr lang="en-US" dirty="0" smtClean="0"/>
              <a:t>Diverse specialties of rheumatology, </a:t>
            </a:r>
            <a:r>
              <a:rPr lang="en-US" dirty="0" err="1" smtClean="0"/>
              <a:t>orofacial</a:t>
            </a:r>
            <a:r>
              <a:rPr lang="en-US" dirty="0" smtClean="0"/>
              <a:t> pain, physical therapy, and psychology </a:t>
            </a:r>
          </a:p>
          <a:p>
            <a:r>
              <a:rPr lang="en-US" dirty="0" smtClean="0"/>
              <a:t>With the advent of new scientific and clinical knowledge, we are entering a new era of increased awareness, improved care, and improved quality of life for people afflicted with OA.</a:t>
            </a:r>
            <a:endParaRPr lang="en-US" dirty="0"/>
          </a:p>
        </p:txBody>
      </p:sp>
      <p:sp>
        <p:nvSpPr>
          <p:cNvPr id="4" name="Slide Number Placeholder 3"/>
          <p:cNvSpPr>
            <a:spLocks noGrp="1"/>
          </p:cNvSpPr>
          <p:nvPr>
            <p:ph type="sldNum" sz="quarter" idx="10"/>
          </p:nvPr>
        </p:nvSpPr>
        <p:spPr/>
        <p:txBody>
          <a:bodyPr/>
          <a:lstStyle/>
          <a:p>
            <a:fld id="{0B226190-0A3D-D147-9365-45844F7CE6A6}" type="slidenum">
              <a:rPr lang="en-US" smtClean="0"/>
              <a:t>3</a:t>
            </a:fld>
            <a:endParaRPr lang="en-US"/>
          </a:p>
        </p:txBody>
      </p:sp>
    </p:spTree>
    <p:extLst>
      <p:ext uri="{BB962C8B-B14F-4D97-AF65-F5344CB8AC3E}">
        <p14:creationId xmlns:p14="http://schemas.microsoft.com/office/powerpoint/2010/main" val="27167130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biomarkers chosen were known to be associated with bone repair and degradation, inflammation or nociception, common processes seen in OA. Preprocessing steps for these samples were completed at the School of Dentistry and then shipped to </a:t>
            </a:r>
            <a:r>
              <a:rPr lang="en-US" sz="1200" kern="1200" dirty="0" err="1" smtClean="0">
                <a:solidFill>
                  <a:schemeClr val="tx1"/>
                </a:solidFill>
                <a:effectLst/>
                <a:latin typeface="+mn-lt"/>
                <a:ea typeface="+mn-ea"/>
                <a:cs typeface="+mn-cs"/>
              </a:rPr>
              <a:t>RayBiotech</a:t>
            </a:r>
            <a:r>
              <a:rPr lang="en-US" sz="1200" kern="1200" dirty="0" smtClean="0">
                <a:solidFill>
                  <a:schemeClr val="tx1"/>
                </a:solidFill>
                <a:effectLst/>
                <a:latin typeface="+mn-lt"/>
                <a:ea typeface="+mn-ea"/>
                <a:cs typeface="+mn-cs"/>
              </a:rPr>
              <a:t> for analysis. All samples were evaluated in duplicate for level of proteins 6ckine, ANG, BDNF, CXCL16, ENA-78, GM-CSF, </a:t>
            </a:r>
            <a:r>
              <a:rPr lang="en-US" sz="1200" kern="1200" dirty="0" err="1" smtClean="0">
                <a:solidFill>
                  <a:schemeClr val="tx1"/>
                </a:solidFill>
                <a:effectLst/>
                <a:latin typeface="+mn-lt"/>
                <a:ea typeface="+mn-ea"/>
                <a:cs typeface="+mn-cs"/>
              </a:rPr>
              <a:t>IFNγ</a:t>
            </a:r>
            <a:r>
              <a:rPr lang="en-US" sz="1200" kern="1200" dirty="0" smtClean="0">
                <a:solidFill>
                  <a:schemeClr val="tx1"/>
                </a:solidFill>
                <a:effectLst/>
                <a:latin typeface="+mn-lt"/>
                <a:ea typeface="+mn-ea"/>
                <a:cs typeface="+mn-cs"/>
              </a:rPr>
              <a:t>, IL-1α, IL-6, MMP-3, MMP-7, PAI-1, TGFβ1, TIMP-1, TNFα, VE-Cadherin and VEGF.</a:t>
            </a:r>
          </a:p>
          <a:p>
            <a:endParaRPr lang="en-US" dirty="0"/>
          </a:p>
        </p:txBody>
      </p:sp>
      <p:sp>
        <p:nvSpPr>
          <p:cNvPr id="4" name="Slide Number Placeholder 3"/>
          <p:cNvSpPr>
            <a:spLocks noGrp="1"/>
          </p:cNvSpPr>
          <p:nvPr>
            <p:ph type="sldNum" sz="quarter" idx="10"/>
          </p:nvPr>
        </p:nvSpPr>
        <p:spPr/>
        <p:txBody>
          <a:bodyPr/>
          <a:lstStyle/>
          <a:p>
            <a:fld id="{0B226190-0A3D-D147-9365-45844F7CE6A6}" type="slidenum">
              <a:rPr lang="en-US" smtClean="0"/>
              <a:t>4</a:t>
            </a:fld>
            <a:endParaRPr lang="en-US"/>
          </a:p>
        </p:txBody>
      </p:sp>
    </p:spTree>
    <p:extLst>
      <p:ext uri="{BB962C8B-B14F-4D97-AF65-F5344CB8AC3E}">
        <p14:creationId xmlns:p14="http://schemas.microsoft.com/office/powerpoint/2010/main" val="20538677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dirty="0" smtClean="0"/>
              <a:t>Given the complexity of such heterogeneous conditions and current clinical, biological and imaging data in arthritis of the </a:t>
            </a:r>
            <a:r>
              <a:rPr lang="en-US" dirty="0" err="1" smtClean="0"/>
              <a:t>temporomandibular</a:t>
            </a:r>
            <a:r>
              <a:rPr lang="en-US" dirty="0" smtClean="0"/>
              <a:t> joint, there is a compelling need for more efficient software tools to facilitate these analyses. </a:t>
            </a:r>
          </a:p>
          <a:p>
            <a:pPr marL="0" marR="0" lvl="1" indent="0" algn="l" defTabSz="457200" rtl="0" eaLnBrk="1" fontAlgn="auto" latinLnBrk="0" hangingPunct="1">
              <a:lnSpc>
                <a:spcPct val="100000"/>
              </a:lnSpc>
              <a:spcBef>
                <a:spcPts val="0"/>
              </a:spcBef>
              <a:spcAft>
                <a:spcPts val="0"/>
              </a:spcAft>
              <a:buClrTx/>
              <a:buSzTx/>
              <a:buFontTx/>
              <a:buNone/>
              <a:tabLst/>
              <a:defRPr/>
            </a:pPr>
            <a:r>
              <a:rPr lang="en-US" dirty="0" smtClean="0"/>
              <a:t>Recent studies have demonstrated the difficulties to replicate scientific findings and/or</a:t>
            </a:r>
            <a:r>
              <a:rPr lang="en-US" baseline="0" dirty="0" smtClean="0"/>
              <a:t> </a:t>
            </a:r>
            <a:r>
              <a:rPr lang="en-US" dirty="0" smtClean="0"/>
              <a:t>experiments published in past.1</a:t>
            </a:r>
          </a:p>
          <a:p>
            <a:pPr marL="0" marR="0" lvl="1" indent="0" algn="l" defTabSz="457200" rtl="0" eaLnBrk="1" fontAlgn="auto" latinLnBrk="0" hangingPunct="1">
              <a:lnSpc>
                <a:spcPct val="100000"/>
              </a:lnSpc>
              <a:spcBef>
                <a:spcPts val="0"/>
              </a:spcBef>
              <a:spcAft>
                <a:spcPts val="0"/>
              </a:spcAft>
              <a:buClrTx/>
              <a:buSzTx/>
              <a:buFontTx/>
              <a:buNone/>
              <a:tabLst/>
              <a:defRPr/>
            </a:pPr>
            <a:r>
              <a:rPr lang="en-US" dirty="0" smtClean="0"/>
              <a:t>To answer this challenge, we developed Shape Variation Analyzer (SVA) using a neural network to classify morphological variations using 3D models of the mandibular condyle. </a:t>
            </a:r>
          </a:p>
          <a:p>
            <a:r>
              <a:rPr lang="en-US" dirty="0" smtClean="0"/>
              <a:t>The effects seen in the replicated experiments were smaller than</a:t>
            </a:r>
            <a:r>
              <a:rPr lang="en-US" baseline="0" dirty="0" smtClean="0"/>
              <a:t> </a:t>
            </a:r>
            <a:r>
              <a:rPr lang="en-US" dirty="0" smtClean="0"/>
              <a:t>previously reported. Some of the explanations for these findings include the complexity of the</a:t>
            </a:r>
            <a:r>
              <a:rPr lang="en-US" baseline="0" dirty="0" smtClean="0"/>
              <a:t> </a:t>
            </a:r>
            <a:r>
              <a:rPr lang="en-US" dirty="0" smtClean="0"/>
              <a:t>experimental design and the pressure on researches to report positive findings. </a:t>
            </a:r>
          </a:p>
          <a:p>
            <a:r>
              <a:rPr lang="en-US" dirty="0" smtClean="0"/>
              <a:t>The International</a:t>
            </a:r>
            <a:r>
              <a:rPr lang="en-US" baseline="0" dirty="0" smtClean="0"/>
              <a:t> </a:t>
            </a:r>
            <a:r>
              <a:rPr lang="en-US" dirty="0" smtClean="0"/>
              <a:t>Committee of Medical Journal Editors (ICMJE) suggests that every study considered for</a:t>
            </a:r>
            <a:r>
              <a:rPr lang="en-US" baseline="0" dirty="0" smtClean="0"/>
              <a:t> </a:t>
            </a:r>
            <a:r>
              <a:rPr lang="en-US" dirty="0" smtClean="0"/>
              <a:t>publication must submit a plan to share the de-identified patient data no later than 6 months after</a:t>
            </a:r>
            <a:r>
              <a:rPr lang="en-US" baseline="0" dirty="0" smtClean="0"/>
              <a:t> </a:t>
            </a:r>
            <a:r>
              <a:rPr lang="en-US" dirty="0" smtClean="0"/>
              <a:t>publication. </a:t>
            </a:r>
          </a:p>
          <a:p>
            <a:r>
              <a:rPr lang="en-US" dirty="0" smtClean="0"/>
              <a:t>There is a growing demand to enhance the management of clinical data, facilitate data</a:t>
            </a:r>
            <a:r>
              <a:rPr lang="en-US" baseline="0" dirty="0" smtClean="0"/>
              <a:t> </a:t>
            </a:r>
            <a:r>
              <a:rPr lang="en-US" dirty="0" smtClean="0"/>
              <a:t>sharing across institutions and also to keep track of the data from previous experiments.</a:t>
            </a:r>
            <a:endParaRPr lang="en-US" dirty="0"/>
          </a:p>
        </p:txBody>
      </p:sp>
      <p:sp>
        <p:nvSpPr>
          <p:cNvPr id="4" name="Slide Number Placeholder 3"/>
          <p:cNvSpPr>
            <a:spLocks noGrp="1"/>
          </p:cNvSpPr>
          <p:nvPr>
            <p:ph type="sldNum" sz="quarter" idx="10"/>
          </p:nvPr>
        </p:nvSpPr>
        <p:spPr/>
        <p:txBody>
          <a:bodyPr/>
          <a:lstStyle/>
          <a:p>
            <a:fld id="{0B226190-0A3D-D147-9365-45844F7CE6A6}" type="slidenum">
              <a:rPr lang="en-US" smtClean="0"/>
              <a:t>5</a:t>
            </a:fld>
            <a:endParaRPr lang="en-US"/>
          </a:p>
        </p:txBody>
      </p:sp>
    </p:spTree>
    <p:extLst>
      <p:ext uri="{BB962C8B-B14F-4D97-AF65-F5344CB8AC3E}">
        <p14:creationId xmlns:p14="http://schemas.microsoft.com/office/powerpoint/2010/main" val="1557950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spherical </a:t>
            </a:r>
            <a:r>
              <a:rPr lang="en-US" dirty="0" err="1" smtClean="0"/>
              <a:t>parametrization</a:t>
            </a:r>
            <a:r>
              <a:rPr lang="en-US" dirty="0" smtClean="0"/>
              <a:t> is computed for the surface meshes using a area-preserving, distortion minimizing spherical mapping.</a:t>
            </a:r>
          </a:p>
          <a:p>
            <a:r>
              <a:rPr lang="en-US" dirty="0" smtClean="0"/>
              <a:t>Using the first order ellipsoid from the spherical harmonic coefficients, the spherical </a:t>
            </a:r>
            <a:r>
              <a:rPr lang="en-US" dirty="0" err="1" smtClean="0"/>
              <a:t>parametrizations</a:t>
            </a:r>
            <a:r>
              <a:rPr lang="en-US" dirty="0" smtClean="0"/>
              <a:t> are aligned to establish correspondence across all surfaces. The SPHARM description is then sampled into a triangulated surfaces (SPHARM-PDM) via icosahedron subdivision of the spherical </a:t>
            </a:r>
            <a:r>
              <a:rPr lang="en-US" dirty="0" err="1" smtClean="0"/>
              <a:t>parametrization</a:t>
            </a:r>
            <a:r>
              <a:rPr lang="en-US" dirty="0" smtClean="0"/>
              <a:t>.</a:t>
            </a:r>
            <a:endParaRPr lang="en-US" dirty="0"/>
          </a:p>
        </p:txBody>
      </p:sp>
      <p:sp>
        <p:nvSpPr>
          <p:cNvPr id="4" name="Slide Number Placeholder 3"/>
          <p:cNvSpPr>
            <a:spLocks noGrp="1"/>
          </p:cNvSpPr>
          <p:nvPr>
            <p:ph type="sldNum" sz="quarter" idx="10"/>
          </p:nvPr>
        </p:nvSpPr>
        <p:spPr/>
        <p:txBody>
          <a:bodyPr/>
          <a:lstStyle/>
          <a:p>
            <a:fld id="{4060D668-DC91-6B42-A9FD-6564B0F1CCC9}" type="slidenum">
              <a:rPr lang="en-US" smtClean="0"/>
              <a:t>11</a:t>
            </a:fld>
            <a:endParaRPr lang="en-US"/>
          </a:p>
        </p:txBody>
      </p:sp>
    </p:spTree>
    <p:extLst>
      <p:ext uri="{BB962C8B-B14F-4D97-AF65-F5344CB8AC3E}">
        <p14:creationId xmlns:p14="http://schemas.microsoft.com/office/powerpoint/2010/main" val="41385675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 is a continuous</a:t>
            </a:r>
            <a:r>
              <a:rPr lang="en-US" baseline="0" dirty="0" smtClean="0"/>
              <a:t> mapping functions of correspondences that map surfaces in a common reference </a:t>
            </a:r>
            <a:r>
              <a:rPr lang="en-US" baseline="0" dirty="0" smtClean="0"/>
              <a:t>space (sphere). </a:t>
            </a:r>
            <a:endParaRPr lang="en-US" dirty="0" smtClean="0"/>
          </a:p>
          <a:p>
            <a:r>
              <a:rPr lang="en-US" dirty="0" smtClean="0"/>
              <a:t>X(</a:t>
            </a:r>
            <a:r>
              <a:rPr lang="en-US" dirty="0" err="1" smtClean="0"/>
              <a:t>M_i</a:t>
            </a:r>
            <a:r>
              <a:rPr lang="en-US" dirty="0" smtClean="0"/>
              <a:t>)</a:t>
            </a:r>
            <a:r>
              <a:rPr lang="en-US" baseline="0" dirty="0" smtClean="0"/>
              <a:t> </a:t>
            </a:r>
            <a:r>
              <a:rPr lang="en-US" baseline="0" dirty="0" smtClean="0"/>
              <a:t>is a vector of corresponding points of subject j deformed by </a:t>
            </a:r>
            <a:r>
              <a:rPr lang="en-US" baseline="0" dirty="0" err="1" smtClean="0"/>
              <a:t>M_i</a:t>
            </a:r>
            <a:endParaRPr lang="en-US" baseline="0" dirty="0" smtClean="0"/>
          </a:p>
          <a:p>
            <a:r>
              <a:rPr lang="en-US" baseline="0" dirty="0" smtClean="0"/>
              <a:t>The landmarks are use to constrain the optimization and only those have full correspondence across all cortical surfaces. </a:t>
            </a:r>
          </a:p>
          <a:p>
            <a:r>
              <a:rPr lang="en-US" baseline="0" dirty="0" smtClean="0"/>
              <a:t>Is assumed that x(</a:t>
            </a:r>
            <a:r>
              <a:rPr lang="en-US" baseline="0" dirty="0" err="1" smtClean="0"/>
              <a:t>M_j</a:t>
            </a:r>
            <a:r>
              <a:rPr lang="en-US" baseline="0" dirty="0" smtClean="0"/>
              <a:t>) are instances of X drawn from a probability density function p(X). </a:t>
            </a:r>
          </a:p>
          <a:p>
            <a:r>
              <a:rPr lang="en-US" baseline="0" dirty="0" smtClean="0"/>
              <a:t>The amount of information in the random sampling is given by the entropy function</a:t>
            </a:r>
          </a:p>
          <a:p>
            <a:r>
              <a:rPr lang="en-US" baseline="0" dirty="0" smtClean="0"/>
              <a:t>For the density estimation, We assume a multivariate Gaussian distribution with covariance Sigma and therefore, the entropy is obtained by H</a:t>
            </a:r>
          </a:p>
          <a:p>
            <a:r>
              <a:rPr lang="en-US" baseline="0" dirty="0" smtClean="0"/>
              <a:t>Lambda are the eigenvalues of Sigma</a:t>
            </a:r>
          </a:p>
          <a:p>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0B226190-0A3D-D147-9365-45844F7CE6A6}" type="slidenum">
              <a:rPr lang="en-US" smtClean="0"/>
              <a:t>13</a:t>
            </a:fld>
            <a:endParaRPr lang="en-US"/>
          </a:p>
        </p:txBody>
      </p:sp>
    </p:spTree>
    <p:extLst>
      <p:ext uri="{BB962C8B-B14F-4D97-AF65-F5344CB8AC3E}">
        <p14:creationId xmlns:p14="http://schemas.microsoft.com/office/powerpoint/2010/main" val="8582066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PCA </a:t>
            </a:r>
            <a:r>
              <a:rPr lang="en-US" dirty="0" err="1" smtClean="0"/>
              <a:t>n_components</a:t>
            </a:r>
            <a:r>
              <a:rPr lang="en-US" dirty="0" smtClean="0"/>
              <a:t> is chose</a:t>
            </a:r>
            <a:r>
              <a:rPr lang="en-US" baseline="0" dirty="0" smtClean="0"/>
              <a:t> so it explains 98% of variance</a:t>
            </a:r>
            <a:endParaRPr lang="en-US" dirty="0"/>
          </a:p>
        </p:txBody>
      </p:sp>
      <p:sp>
        <p:nvSpPr>
          <p:cNvPr id="4" name="Slide Number Placeholder 3"/>
          <p:cNvSpPr>
            <a:spLocks noGrp="1"/>
          </p:cNvSpPr>
          <p:nvPr>
            <p:ph type="sldNum" sz="quarter" idx="10"/>
          </p:nvPr>
        </p:nvSpPr>
        <p:spPr/>
        <p:txBody>
          <a:bodyPr/>
          <a:lstStyle/>
          <a:p>
            <a:fld id="{4060D668-DC91-6B42-A9FD-6564B0F1CCC9}" type="slidenum">
              <a:rPr lang="en-US" smtClean="0"/>
              <a:t>16</a:t>
            </a:fld>
            <a:endParaRPr lang="en-US"/>
          </a:p>
        </p:txBody>
      </p:sp>
    </p:spTree>
    <p:extLst>
      <p:ext uri="{BB962C8B-B14F-4D97-AF65-F5344CB8AC3E}">
        <p14:creationId xmlns:p14="http://schemas.microsoft.com/office/powerpoint/2010/main" val="34044080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060D668-DC91-6B42-A9FD-6564B0F1CCC9}" type="slidenum">
              <a:rPr lang="en-US" smtClean="0"/>
              <a:t>25</a:t>
            </a:fld>
            <a:endParaRPr lang="en-US"/>
          </a:p>
        </p:txBody>
      </p:sp>
    </p:spTree>
    <p:extLst>
      <p:ext uri="{BB962C8B-B14F-4D97-AF65-F5344CB8AC3E}">
        <p14:creationId xmlns:p14="http://schemas.microsoft.com/office/powerpoint/2010/main" val="14052198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E9D949D5-BE94-2B47-B549-F42CAD903A5D}" type="datetime1">
              <a:rPr lang="en-US" smtClean="0"/>
              <a:t>11/13/17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6FC4F06-18BF-E542-A7E8-63B64C04190B}" type="slidenum">
              <a:rPr lang="en-US" smtClean="0"/>
              <a:t>‹#›</a:t>
            </a:fld>
            <a:endParaRPr lang="en-US"/>
          </a:p>
        </p:txBody>
      </p:sp>
    </p:spTree>
    <p:extLst>
      <p:ext uri="{BB962C8B-B14F-4D97-AF65-F5344CB8AC3E}">
        <p14:creationId xmlns:p14="http://schemas.microsoft.com/office/powerpoint/2010/main" val="11896443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83CBE1E-ADC0-1B46-9916-49810C6096B2}" type="datetime1">
              <a:rPr lang="en-US" smtClean="0"/>
              <a:t>11/13/17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6FC4F06-18BF-E542-A7E8-63B64C04190B}" type="slidenum">
              <a:rPr lang="en-US" smtClean="0"/>
              <a:t>‹#›</a:t>
            </a:fld>
            <a:endParaRPr lang="en-US"/>
          </a:p>
        </p:txBody>
      </p:sp>
    </p:spTree>
    <p:extLst>
      <p:ext uri="{BB962C8B-B14F-4D97-AF65-F5344CB8AC3E}">
        <p14:creationId xmlns:p14="http://schemas.microsoft.com/office/powerpoint/2010/main" val="10759807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42F368E-2054-B64F-AE3D-90443713BAD3}" type="datetime1">
              <a:rPr lang="en-US" smtClean="0"/>
              <a:t>11/13/17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6FC4F06-18BF-E542-A7E8-63B64C04190B}" type="slidenum">
              <a:rPr lang="en-US" smtClean="0"/>
              <a:t>‹#›</a:t>
            </a:fld>
            <a:endParaRPr lang="en-US"/>
          </a:p>
        </p:txBody>
      </p:sp>
    </p:spTree>
    <p:extLst>
      <p:ext uri="{BB962C8B-B14F-4D97-AF65-F5344CB8AC3E}">
        <p14:creationId xmlns:p14="http://schemas.microsoft.com/office/powerpoint/2010/main" val="25411716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E8DC4C7-3980-374F-87D9-0AFB93BEE8AE}" type="datetime1">
              <a:rPr lang="en-US" smtClean="0"/>
              <a:t>11/13/17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6FC4F06-18BF-E542-A7E8-63B64C04190B}" type="slidenum">
              <a:rPr lang="en-US" smtClean="0"/>
              <a:t>‹#›</a:t>
            </a:fld>
            <a:endParaRPr lang="en-US"/>
          </a:p>
        </p:txBody>
      </p:sp>
    </p:spTree>
    <p:extLst>
      <p:ext uri="{BB962C8B-B14F-4D97-AF65-F5344CB8AC3E}">
        <p14:creationId xmlns:p14="http://schemas.microsoft.com/office/powerpoint/2010/main" val="21764937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6BB34B8-D16B-F549-B6A8-369B9CBF1FA8}" type="datetime1">
              <a:rPr lang="en-US" smtClean="0"/>
              <a:t>11/13/17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6FC4F06-18BF-E542-A7E8-63B64C04190B}" type="slidenum">
              <a:rPr lang="en-US" smtClean="0"/>
              <a:t>‹#›</a:t>
            </a:fld>
            <a:endParaRPr lang="en-US"/>
          </a:p>
        </p:txBody>
      </p:sp>
    </p:spTree>
    <p:extLst>
      <p:ext uri="{BB962C8B-B14F-4D97-AF65-F5344CB8AC3E}">
        <p14:creationId xmlns:p14="http://schemas.microsoft.com/office/powerpoint/2010/main" val="18615069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3F9E41B5-3DD7-6C45-82D3-83C2FA97F9B5}" type="datetime1">
              <a:rPr lang="en-US" smtClean="0"/>
              <a:t>11/13/17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6FC4F06-18BF-E542-A7E8-63B64C04190B}" type="slidenum">
              <a:rPr lang="en-US" smtClean="0"/>
              <a:t>‹#›</a:t>
            </a:fld>
            <a:endParaRPr lang="en-US"/>
          </a:p>
        </p:txBody>
      </p:sp>
    </p:spTree>
    <p:extLst>
      <p:ext uri="{BB962C8B-B14F-4D97-AF65-F5344CB8AC3E}">
        <p14:creationId xmlns:p14="http://schemas.microsoft.com/office/powerpoint/2010/main" val="832121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74C159C7-4D83-5D46-83E1-85D59F603D30}" type="datetime1">
              <a:rPr lang="en-US" smtClean="0"/>
              <a:t>11/13/17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6FC4F06-18BF-E542-A7E8-63B64C04190B}" type="slidenum">
              <a:rPr lang="en-US" smtClean="0"/>
              <a:t>‹#›</a:t>
            </a:fld>
            <a:endParaRPr lang="en-US"/>
          </a:p>
        </p:txBody>
      </p:sp>
    </p:spTree>
    <p:extLst>
      <p:ext uri="{BB962C8B-B14F-4D97-AF65-F5344CB8AC3E}">
        <p14:creationId xmlns:p14="http://schemas.microsoft.com/office/powerpoint/2010/main" val="28725960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40225219-D975-1F42-9B73-67B3DF7922CD}" type="datetime1">
              <a:rPr lang="en-US" smtClean="0"/>
              <a:t>11/13/17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6FC4F06-18BF-E542-A7E8-63B64C04190B}" type="slidenum">
              <a:rPr lang="en-US" smtClean="0"/>
              <a:t>‹#›</a:t>
            </a:fld>
            <a:endParaRPr lang="en-US"/>
          </a:p>
        </p:txBody>
      </p:sp>
    </p:spTree>
    <p:extLst>
      <p:ext uri="{BB962C8B-B14F-4D97-AF65-F5344CB8AC3E}">
        <p14:creationId xmlns:p14="http://schemas.microsoft.com/office/powerpoint/2010/main" val="28004733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8DF99C1-0B4F-3E48-BB8D-3A778AD390C7}" type="datetime1">
              <a:rPr lang="en-US" smtClean="0"/>
              <a:t>11/13/17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6FC4F06-18BF-E542-A7E8-63B64C04190B}" type="slidenum">
              <a:rPr lang="en-US" smtClean="0"/>
              <a:t>‹#›</a:t>
            </a:fld>
            <a:endParaRPr lang="en-US"/>
          </a:p>
        </p:txBody>
      </p:sp>
    </p:spTree>
    <p:extLst>
      <p:ext uri="{BB962C8B-B14F-4D97-AF65-F5344CB8AC3E}">
        <p14:creationId xmlns:p14="http://schemas.microsoft.com/office/powerpoint/2010/main" val="21478541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F3D1291-63F5-AD42-9C47-B41E27668581}" type="datetime1">
              <a:rPr lang="en-US" smtClean="0"/>
              <a:t>11/13/17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6FC4F06-18BF-E542-A7E8-63B64C04190B}" type="slidenum">
              <a:rPr lang="en-US" smtClean="0"/>
              <a:t>‹#›</a:t>
            </a:fld>
            <a:endParaRPr lang="en-US"/>
          </a:p>
        </p:txBody>
      </p:sp>
    </p:spTree>
    <p:extLst>
      <p:ext uri="{BB962C8B-B14F-4D97-AF65-F5344CB8AC3E}">
        <p14:creationId xmlns:p14="http://schemas.microsoft.com/office/powerpoint/2010/main" val="14713937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9596FB9-26AA-E549-8B96-F036B99F424F}" type="datetime1">
              <a:rPr lang="en-US" smtClean="0"/>
              <a:t>11/13/17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6FC4F06-18BF-E542-A7E8-63B64C04190B}" type="slidenum">
              <a:rPr lang="en-US" smtClean="0"/>
              <a:t>‹#›</a:t>
            </a:fld>
            <a:endParaRPr lang="en-US"/>
          </a:p>
        </p:txBody>
      </p:sp>
    </p:spTree>
    <p:extLst>
      <p:ext uri="{BB962C8B-B14F-4D97-AF65-F5344CB8AC3E}">
        <p14:creationId xmlns:p14="http://schemas.microsoft.com/office/powerpoint/2010/main" val="3297897772"/>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3D21E45-2857-7D4F-BC36-FC368B801353}" type="datetime1">
              <a:rPr lang="en-US" smtClean="0"/>
              <a:t>11/13/17</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6FC4F06-18BF-E542-A7E8-63B64C04190B}" type="slidenum">
              <a:rPr lang="en-US" smtClean="0"/>
              <a:t>‹#›</a:t>
            </a:fld>
            <a:endParaRPr lang="en-US"/>
          </a:p>
        </p:txBody>
      </p:sp>
    </p:spTree>
    <p:extLst>
      <p:ext uri="{BB962C8B-B14F-4D97-AF65-F5344CB8AC3E}">
        <p14:creationId xmlns:p14="http://schemas.microsoft.com/office/powerpoint/2010/main" val="304876377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6.png"/><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0.png"/><Relationship Id="rId3"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4.png"/><Relationship Id="rId6" Type="http://schemas.openxmlformats.org/officeDocument/2006/relationships/image" Target="../media/image15.png"/><Relationship Id="rId7" Type="http://schemas.openxmlformats.org/officeDocument/2006/relationships/image" Target="../media/image16.png"/><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7.png"/><Relationship Id="rId3" Type="http://schemas.openxmlformats.org/officeDocument/2006/relationships/image" Target="../media/image1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4" Type="http://schemas.openxmlformats.org/officeDocument/2006/relationships/image" Target="../media/image20.png"/><Relationship Id="rId5" Type="http://schemas.openxmlformats.org/officeDocument/2006/relationships/image" Target="../media/image21.png"/><Relationship Id="rId6" Type="http://schemas.openxmlformats.org/officeDocument/2006/relationships/image" Target="../media/image22.png"/><Relationship Id="rId7" Type="http://schemas.openxmlformats.org/officeDocument/2006/relationships/image" Target="../media/image23.png"/><Relationship Id="rId8" Type="http://schemas.openxmlformats.org/officeDocument/2006/relationships/image" Target="../media/image24.png"/><Relationship Id="rId9" Type="http://schemas.openxmlformats.org/officeDocument/2006/relationships/image" Target="../media/image25.png"/><Relationship Id="rId10" Type="http://schemas.openxmlformats.org/officeDocument/2006/relationships/image" Target="../media/image26.png"/><Relationship Id="rId11" Type="http://schemas.openxmlformats.org/officeDocument/2006/relationships/image" Target="../media/image27.png"/><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17.xml.rels><?xml version="1.0" encoding="UTF-8" standalone="yes"?>
<Relationships xmlns="http://schemas.openxmlformats.org/package/2006/relationships"><Relationship Id="rId3" Type="http://schemas.openxmlformats.org/officeDocument/2006/relationships/image" Target="../media/image29.png"/><Relationship Id="rId4" Type="http://schemas.openxmlformats.org/officeDocument/2006/relationships/image" Target="../media/image30.png"/><Relationship Id="rId5" Type="http://schemas.openxmlformats.org/officeDocument/2006/relationships/image" Target="../media/image31.png"/><Relationship Id="rId6" Type="http://schemas.openxmlformats.org/officeDocument/2006/relationships/image" Target="../media/image32.png"/><Relationship Id="rId7" Type="http://schemas.openxmlformats.org/officeDocument/2006/relationships/image" Target="../media/image33.png"/><Relationship Id="rId1" Type="http://schemas.openxmlformats.org/officeDocument/2006/relationships/slideLayout" Target="../slideLayouts/slideLayout4.xml"/><Relationship Id="rId2" Type="http://schemas.openxmlformats.org/officeDocument/2006/relationships/image" Target="../media/image28.png"/></Relationships>
</file>

<file path=ppt/slides/_rels/slide18.xml.rels><?xml version="1.0" encoding="UTF-8" standalone="yes"?>
<Relationships xmlns="http://schemas.openxmlformats.org/package/2006/relationships"><Relationship Id="rId3" Type="http://schemas.openxmlformats.org/officeDocument/2006/relationships/image" Target="../media/image35.png"/><Relationship Id="rId4" Type="http://schemas.openxmlformats.org/officeDocument/2006/relationships/image" Target="../media/image36.png"/><Relationship Id="rId5" Type="http://schemas.openxmlformats.org/officeDocument/2006/relationships/image" Target="../media/image37.png"/><Relationship Id="rId6" Type="http://schemas.openxmlformats.org/officeDocument/2006/relationships/image" Target="../media/image38.png"/><Relationship Id="rId7" Type="http://schemas.openxmlformats.org/officeDocument/2006/relationships/image" Target="../media/image39.png"/><Relationship Id="rId1" Type="http://schemas.openxmlformats.org/officeDocument/2006/relationships/slideLayout" Target="../slideLayouts/slideLayout4.xml"/><Relationship Id="rId2" Type="http://schemas.openxmlformats.org/officeDocument/2006/relationships/image" Target="../media/image3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0.png"/><Relationship Id="rId3" Type="http://schemas.openxmlformats.org/officeDocument/2006/relationships/image" Target="../media/image4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4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5.tiff"/></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 Id="rId1" Type="http://schemas.openxmlformats.org/officeDocument/2006/relationships/slideLayout" Target="../slideLayouts/slideLayout2.xml"/><Relationship Id="rId2" Type="http://schemas.openxmlformats.org/officeDocument/2006/relationships/diagramData" Target="../diagrams/data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341121"/>
            <a:ext cx="7772400" cy="2259330"/>
          </a:xfrm>
        </p:spPr>
        <p:txBody>
          <a:bodyPr>
            <a:normAutofit/>
          </a:bodyPr>
          <a:lstStyle/>
          <a:p>
            <a:r>
              <a:rPr lang="en-US" dirty="0" smtClean="0"/>
              <a:t>SVA: Shape variation analyzer</a:t>
            </a:r>
            <a:br>
              <a:rPr lang="en-US" dirty="0" smtClean="0"/>
            </a:br>
            <a:r>
              <a:rPr lang="en-US" dirty="0" smtClean="0"/>
              <a:t> for TMJ OA</a:t>
            </a:r>
            <a:endParaRPr lang="en-US" dirty="0"/>
          </a:p>
        </p:txBody>
      </p:sp>
      <p:sp>
        <p:nvSpPr>
          <p:cNvPr id="3" name="Subtitle 2"/>
          <p:cNvSpPr>
            <a:spLocks noGrp="1"/>
          </p:cNvSpPr>
          <p:nvPr>
            <p:ph type="subTitle" idx="1"/>
          </p:nvPr>
        </p:nvSpPr>
        <p:spPr/>
        <p:txBody>
          <a:bodyPr>
            <a:normAutofit fontScale="70000" lnSpcReduction="20000"/>
          </a:bodyPr>
          <a:lstStyle/>
          <a:p>
            <a:r>
              <a:rPr lang="en-US" dirty="0" smtClean="0"/>
              <a:t>Presented by: Juan Carlos </a:t>
            </a:r>
            <a:r>
              <a:rPr lang="en-US" dirty="0" err="1" smtClean="0"/>
              <a:t>Prieto</a:t>
            </a:r>
            <a:endParaRPr lang="en-US" dirty="0" smtClean="0"/>
          </a:p>
          <a:p>
            <a:r>
              <a:rPr lang="en-US" dirty="0" smtClean="0"/>
              <a:t>Collaborators: </a:t>
            </a:r>
            <a:endParaRPr lang="en-US" dirty="0" smtClean="0"/>
          </a:p>
          <a:p>
            <a:r>
              <a:rPr lang="en-US" dirty="0" smtClean="0"/>
              <a:t>UMICH: </a:t>
            </a:r>
            <a:r>
              <a:rPr lang="en-US" dirty="0" smtClean="0"/>
              <a:t>Lucia </a:t>
            </a:r>
            <a:r>
              <a:rPr lang="en-US" dirty="0" err="1" smtClean="0"/>
              <a:t>Cevidanes</a:t>
            </a:r>
            <a:r>
              <a:rPr lang="en-US" dirty="0" smtClean="0"/>
              <a:t>, Clément Mirabel, </a:t>
            </a:r>
            <a:r>
              <a:rPr lang="en-US" dirty="0" err="1" smtClean="0"/>
              <a:t>Priscille</a:t>
            </a:r>
            <a:r>
              <a:rPr lang="en-US" dirty="0" smtClean="0"/>
              <a:t> de </a:t>
            </a:r>
            <a:r>
              <a:rPr lang="en-US" dirty="0" err="1" smtClean="0"/>
              <a:t>Dumast</a:t>
            </a:r>
            <a:r>
              <a:rPr lang="en-US" dirty="0" smtClean="0"/>
              <a:t>, </a:t>
            </a:r>
            <a:r>
              <a:rPr lang="en-US" dirty="0" smtClean="0"/>
              <a:t>Nina </a:t>
            </a:r>
            <a:r>
              <a:rPr lang="en-US" dirty="0" err="1" smtClean="0"/>
              <a:t>Tubau</a:t>
            </a:r>
            <a:r>
              <a:rPr lang="en-US" dirty="0" smtClean="0"/>
              <a:t>, </a:t>
            </a:r>
            <a:r>
              <a:rPr lang="en-US" dirty="0" err="1" smtClean="0"/>
              <a:t>Loic</a:t>
            </a:r>
            <a:r>
              <a:rPr lang="en-US" dirty="0" smtClean="0"/>
              <a:t> </a:t>
            </a:r>
            <a:r>
              <a:rPr lang="en-US" dirty="0" err="1" smtClean="0"/>
              <a:t>Mïchoud</a:t>
            </a:r>
            <a:endParaRPr lang="en-US" dirty="0" smtClean="0"/>
          </a:p>
          <a:p>
            <a:r>
              <a:rPr lang="en-US" dirty="0" smtClean="0"/>
              <a:t>UNC: </a:t>
            </a:r>
            <a:r>
              <a:rPr lang="en-US" dirty="0"/>
              <a:t>Chao Huang</a:t>
            </a:r>
            <a:endParaRPr lang="en-US" dirty="0"/>
          </a:p>
        </p:txBody>
      </p:sp>
      <p:sp>
        <p:nvSpPr>
          <p:cNvPr id="4" name="Slide Number Placeholder 3"/>
          <p:cNvSpPr>
            <a:spLocks noGrp="1"/>
          </p:cNvSpPr>
          <p:nvPr>
            <p:ph type="sldNum" sz="quarter" idx="12"/>
          </p:nvPr>
        </p:nvSpPr>
        <p:spPr/>
        <p:txBody>
          <a:bodyPr/>
          <a:lstStyle/>
          <a:p>
            <a:fld id="{E6FC4F06-18BF-E542-A7E8-63B64C04190B}" type="slidenum">
              <a:rPr lang="en-US" smtClean="0"/>
              <a:t>1</a:t>
            </a:fld>
            <a:endParaRPr lang="en-US"/>
          </a:p>
        </p:txBody>
      </p:sp>
    </p:spTree>
    <p:extLst>
      <p:ext uri="{BB962C8B-B14F-4D97-AF65-F5344CB8AC3E}">
        <p14:creationId xmlns:p14="http://schemas.microsoft.com/office/powerpoint/2010/main" val="2438700147"/>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sz="half" idx="1"/>
          </p:nvPr>
        </p:nvSpPr>
        <p:spPr>
          <a:xfrm>
            <a:off x="147982" y="2332037"/>
            <a:ext cx="1983409" cy="4525963"/>
          </a:xfrm>
        </p:spPr>
        <p:txBody>
          <a:bodyPr>
            <a:normAutofit fontScale="62500" lnSpcReduction="20000"/>
          </a:bodyPr>
          <a:lstStyle/>
          <a:p>
            <a:r>
              <a:rPr lang="en-US" dirty="0" smtClean="0"/>
              <a:t>Apply Matrix</a:t>
            </a:r>
          </a:p>
          <a:p>
            <a:r>
              <a:rPr lang="en-US" dirty="0" smtClean="0"/>
              <a:t>Downsize</a:t>
            </a:r>
          </a:p>
          <a:p>
            <a:r>
              <a:rPr lang="en-US" dirty="0" smtClean="0"/>
              <a:t>Label Addition</a:t>
            </a:r>
          </a:p>
          <a:p>
            <a:r>
              <a:rPr lang="en-US" dirty="0" smtClean="0"/>
              <a:t>Label </a:t>
            </a:r>
            <a:r>
              <a:rPr lang="en-US" dirty="0" err="1" smtClean="0"/>
              <a:t>Extration</a:t>
            </a:r>
            <a:endParaRPr lang="en-US" dirty="0" smtClean="0"/>
          </a:p>
          <a:p>
            <a:r>
              <a:rPr lang="en-US" dirty="0" smtClean="0"/>
              <a:t>Landmark Registration</a:t>
            </a:r>
          </a:p>
          <a:p>
            <a:r>
              <a:rPr lang="en-US" dirty="0" smtClean="0"/>
              <a:t>Surface Registration</a:t>
            </a:r>
          </a:p>
          <a:p>
            <a:r>
              <a:rPr lang="en-US" dirty="0" smtClean="0"/>
              <a:t>Voxel Based Registration</a:t>
            </a:r>
          </a:p>
          <a:p>
            <a:pPr lvl="1"/>
            <a:r>
              <a:rPr lang="en-US" dirty="0" smtClean="0"/>
              <a:t>Growing Registration</a:t>
            </a:r>
          </a:p>
          <a:p>
            <a:pPr lvl="1"/>
            <a:r>
              <a:rPr lang="en-US" dirty="0" smtClean="0"/>
              <a:t>Non-Growing Registration</a:t>
            </a:r>
          </a:p>
          <a:p>
            <a:pPr lvl="1"/>
            <a:r>
              <a:rPr lang="en-US" dirty="0" smtClean="0"/>
              <a:t>Mask Creation</a:t>
            </a:r>
            <a:endParaRPr lang="en-US" dirty="0"/>
          </a:p>
        </p:txBody>
      </p:sp>
      <p:pic>
        <p:nvPicPr>
          <p:cNvPr id="9" name="Picture 8"/>
          <p:cNvPicPr>
            <a:picLocks noChangeAspect="1"/>
          </p:cNvPicPr>
          <p:nvPr/>
        </p:nvPicPr>
        <p:blipFill>
          <a:blip r:embed="rId2"/>
          <a:stretch>
            <a:fillRect/>
          </a:stretch>
        </p:blipFill>
        <p:spPr>
          <a:xfrm>
            <a:off x="2131391" y="2332037"/>
            <a:ext cx="7100957" cy="3850782"/>
          </a:xfrm>
          <a:prstGeom prst="rect">
            <a:avLst/>
          </a:prstGeom>
        </p:spPr>
      </p:pic>
      <p:pic>
        <p:nvPicPr>
          <p:cNvPr id="11" name="Picture 10"/>
          <p:cNvPicPr>
            <a:picLocks noChangeAspect="1"/>
          </p:cNvPicPr>
          <p:nvPr/>
        </p:nvPicPr>
        <p:blipFill>
          <a:blip r:embed="rId3"/>
          <a:stretch>
            <a:fillRect/>
          </a:stretch>
        </p:blipFill>
        <p:spPr>
          <a:xfrm>
            <a:off x="1775795" y="-1"/>
            <a:ext cx="5919318" cy="2386951"/>
          </a:xfrm>
          <a:prstGeom prst="rect">
            <a:avLst/>
          </a:prstGeom>
        </p:spPr>
      </p:pic>
      <p:sp>
        <p:nvSpPr>
          <p:cNvPr id="2" name="Slide Number Placeholder 1"/>
          <p:cNvSpPr>
            <a:spLocks noGrp="1"/>
          </p:cNvSpPr>
          <p:nvPr>
            <p:ph type="sldNum" sz="quarter" idx="12"/>
          </p:nvPr>
        </p:nvSpPr>
        <p:spPr/>
        <p:txBody>
          <a:bodyPr/>
          <a:lstStyle/>
          <a:p>
            <a:fld id="{E6FC4F06-18BF-E542-A7E8-63B64C04190B}" type="slidenum">
              <a:rPr lang="en-US" smtClean="0"/>
              <a:t>10</a:t>
            </a:fld>
            <a:endParaRPr lang="en-US"/>
          </a:p>
        </p:txBody>
      </p:sp>
      <p:sp>
        <p:nvSpPr>
          <p:cNvPr id="3" name="Rectangle 2"/>
          <p:cNvSpPr/>
          <p:nvPr/>
        </p:nvSpPr>
        <p:spPr>
          <a:xfrm>
            <a:off x="147981" y="6243610"/>
            <a:ext cx="7988389" cy="369332"/>
          </a:xfrm>
          <a:prstGeom prst="rect">
            <a:avLst/>
          </a:prstGeom>
        </p:spPr>
        <p:txBody>
          <a:bodyPr wrap="square">
            <a:spAutoFit/>
          </a:bodyPr>
          <a:lstStyle/>
          <a:p>
            <a:r>
              <a:rPr lang="en-US" b="1" dirty="0">
                <a:solidFill>
                  <a:srgbClr val="0000FF"/>
                </a:solidFill>
              </a:rPr>
              <a:t>https://</a:t>
            </a:r>
            <a:r>
              <a:rPr lang="en-US" b="1" dirty="0" err="1">
                <a:solidFill>
                  <a:srgbClr val="0000FF"/>
                </a:solidFill>
              </a:rPr>
              <a:t>sites.google.com</a:t>
            </a:r>
            <a:r>
              <a:rPr lang="en-US" b="1" dirty="0">
                <a:solidFill>
                  <a:srgbClr val="0000FF"/>
                </a:solidFill>
              </a:rPr>
              <a:t>/a/</a:t>
            </a:r>
            <a:r>
              <a:rPr lang="en-US" b="1" dirty="0" err="1">
                <a:solidFill>
                  <a:srgbClr val="0000FF"/>
                </a:solidFill>
              </a:rPr>
              <a:t>umich.edu</a:t>
            </a:r>
            <a:r>
              <a:rPr lang="en-US" b="1" dirty="0">
                <a:solidFill>
                  <a:srgbClr val="0000FF"/>
                </a:solidFill>
              </a:rPr>
              <a:t>/dentistry-image-computing/Download</a:t>
            </a:r>
          </a:p>
        </p:txBody>
      </p:sp>
    </p:spTree>
    <p:extLst>
      <p:ext uri="{BB962C8B-B14F-4D97-AF65-F5344CB8AC3E}">
        <p14:creationId xmlns:p14="http://schemas.microsoft.com/office/powerpoint/2010/main" val="2322283439"/>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SPHARM-PDM</a:t>
            </a:r>
            <a:endParaRPr lang="en-US" dirty="0"/>
          </a:p>
        </p:txBody>
      </p:sp>
      <p:sp>
        <p:nvSpPr>
          <p:cNvPr id="8" name="Content Placeholder 7"/>
          <p:cNvSpPr>
            <a:spLocks noGrp="1"/>
          </p:cNvSpPr>
          <p:nvPr>
            <p:ph sz="half" idx="1"/>
          </p:nvPr>
        </p:nvSpPr>
        <p:spPr/>
        <p:txBody>
          <a:bodyPr/>
          <a:lstStyle/>
          <a:p>
            <a:r>
              <a:rPr lang="en-US" dirty="0" smtClean="0"/>
              <a:t>Can only represent objects of spherical topology</a:t>
            </a:r>
          </a:p>
          <a:p>
            <a:r>
              <a:rPr lang="en-US" dirty="0" smtClean="0"/>
              <a:t>Optimize an equal area mapping of 3D voxel mesh onto the sphere</a:t>
            </a:r>
            <a:endParaRPr lang="en-US" dirty="0"/>
          </a:p>
        </p:txBody>
      </p:sp>
      <p:pic>
        <p:nvPicPr>
          <p:cNvPr id="7" name="Picture 6"/>
          <p:cNvPicPr>
            <a:picLocks noChangeAspect="1"/>
          </p:cNvPicPr>
          <p:nvPr/>
        </p:nvPicPr>
        <p:blipFill>
          <a:blip r:embed="rId3"/>
          <a:stretch>
            <a:fillRect/>
          </a:stretch>
        </p:blipFill>
        <p:spPr>
          <a:xfrm>
            <a:off x="4246880" y="2717800"/>
            <a:ext cx="4673600" cy="1371600"/>
          </a:xfrm>
          <a:prstGeom prst="rect">
            <a:avLst/>
          </a:prstGeom>
        </p:spPr>
      </p:pic>
      <p:pic>
        <p:nvPicPr>
          <p:cNvPr id="10" name="Picture 9"/>
          <p:cNvPicPr>
            <a:picLocks noChangeAspect="1"/>
          </p:cNvPicPr>
          <p:nvPr/>
        </p:nvPicPr>
        <p:blipFill>
          <a:blip r:embed="rId4"/>
          <a:stretch>
            <a:fillRect/>
          </a:stretch>
        </p:blipFill>
        <p:spPr>
          <a:xfrm>
            <a:off x="883920" y="4561840"/>
            <a:ext cx="7416800" cy="1790700"/>
          </a:xfrm>
          <a:prstGeom prst="rect">
            <a:avLst/>
          </a:prstGeom>
        </p:spPr>
      </p:pic>
      <p:sp>
        <p:nvSpPr>
          <p:cNvPr id="3" name="Slide Number Placeholder 2"/>
          <p:cNvSpPr>
            <a:spLocks noGrp="1"/>
          </p:cNvSpPr>
          <p:nvPr>
            <p:ph type="sldNum" sz="quarter" idx="12"/>
          </p:nvPr>
        </p:nvSpPr>
        <p:spPr/>
        <p:txBody>
          <a:bodyPr/>
          <a:lstStyle/>
          <a:p>
            <a:fld id="{E6FC4F06-18BF-E542-A7E8-63B64C04190B}" type="slidenum">
              <a:rPr lang="en-US" smtClean="0"/>
              <a:t>11</a:t>
            </a:fld>
            <a:endParaRPr lang="en-US"/>
          </a:p>
        </p:txBody>
      </p:sp>
    </p:spTree>
    <p:extLst>
      <p:ext uri="{BB962C8B-B14F-4D97-AF65-F5344CB8AC3E}">
        <p14:creationId xmlns:p14="http://schemas.microsoft.com/office/powerpoint/2010/main" val="448885073"/>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SPHARM-PDM</a:t>
            </a:r>
            <a:endParaRPr lang="en-US" dirty="0"/>
          </a:p>
        </p:txBody>
      </p:sp>
      <p:pic>
        <p:nvPicPr>
          <p:cNvPr id="6" name="Content Placeholder 5" descr="MeshModelMaker-Wireframe.png"/>
          <p:cNvPicPr>
            <a:picLocks noGrp="1" noChangeAspect="1"/>
          </p:cNvPicPr>
          <p:nvPr>
            <p:ph sz="half" idx="1"/>
          </p:nvPr>
        </p:nvPicPr>
        <p:blipFill>
          <a:blip r:embed="rId2">
            <a:extLst>
              <a:ext uri="{28A0092B-C50C-407E-A947-70E740481C1C}">
                <a14:useLocalDpi xmlns:a14="http://schemas.microsoft.com/office/drawing/2010/main" val="0"/>
              </a:ext>
            </a:extLst>
          </a:blip>
          <a:srcRect l="9326" r="9326"/>
          <a:stretch>
            <a:fillRect/>
          </a:stretch>
        </p:blipFill>
        <p:spPr/>
      </p:pic>
      <p:pic>
        <p:nvPicPr>
          <p:cNvPr id="5" name="Content Placeholder 4" descr="MeshAfterSpharm.png"/>
          <p:cNvPicPr>
            <a:picLocks noGrp="1" noChangeAspect="1"/>
          </p:cNvPicPr>
          <p:nvPr>
            <p:ph sz="half" idx="2"/>
          </p:nvPr>
        </p:nvPicPr>
        <p:blipFill>
          <a:blip r:embed="rId3">
            <a:extLst>
              <a:ext uri="{28A0092B-C50C-407E-A947-70E740481C1C}">
                <a14:useLocalDpi xmlns:a14="http://schemas.microsoft.com/office/drawing/2010/main" val="0"/>
              </a:ext>
            </a:extLst>
          </a:blip>
          <a:srcRect l="9326" r="9326"/>
          <a:stretch>
            <a:fillRect/>
          </a:stretch>
        </p:blipFill>
        <p:spPr/>
      </p:pic>
      <p:sp>
        <p:nvSpPr>
          <p:cNvPr id="3" name="Slide Number Placeholder 2"/>
          <p:cNvSpPr>
            <a:spLocks noGrp="1"/>
          </p:cNvSpPr>
          <p:nvPr>
            <p:ph type="sldNum" sz="quarter" idx="12"/>
          </p:nvPr>
        </p:nvSpPr>
        <p:spPr/>
        <p:txBody>
          <a:bodyPr/>
          <a:lstStyle/>
          <a:p>
            <a:fld id="{E6FC4F06-18BF-E542-A7E8-63B64C04190B}" type="slidenum">
              <a:rPr lang="en-US" smtClean="0"/>
              <a:t>12</a:t>
            </a:fld>
            <a:endParaRPr lang="en-US"/>
          </a:p>
        </p:txBody>
      </p:sp>
    </p:spTree>
    <p:extLst>
      <p:ext uri="{BB962C8B-B14F-4D97-AF65-F5344CB8AC3E}">
        <p14:creationId xmlns:p14="http://schemas.microsoft.com/office/powerpoint/2010/main" val="2847923730"/>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1747"/>
            <a:ext cx="8229600" cy="1143000"/>
          </a:xfrm>
        </p:spPr>
        <p:txBody>
          <a:bodyPr/>
          <a:lstStyle/>
          <a:p>
            <a:r>
              <a:rPr lang="en-US" dirty="0" smtClean="0"/>
              <a:t>GROUPS</a:t>
            </a:r>
            <a:endParaRPr lang="en-US" dirty="0"/>
          </a:p>
        </p:txBody>
      </p:sp>
      <p:sp>
        <p:nvSpPr>
          <p:cNvPr id="3" name="Content Placeholder 2"/>
          <p:cNvSpPr>
            <a:spLocks noGrp="1"/>
          </p:cNvSpPr>
          <p:nvPr>
            <p:ph sz="half" idx="1"/>
          </p:nvPr>
        </p:nvSpPr>
        <p:spPr>
          <a:xfrm>
            <a:off x="457200" y="829627"/>
            <a:ext cx="4038600" cy="4525963"/>
          </a:xfrm>
        </p:spPr>
        <p:txBody>
          <a:bodyPr/>
          <a:lstStyle/>
          <a:p>
            <a:r>
              <a:rPr lang="en-US" dirty="0" smtClean="0"/>
              <a:t>Improve shape correspondence</a:t>
            </a:r>
          </a:p>
          <a:p>
            <a:r>
              <a:rPr lang="en-US" dirty="0" smtClean="0"/>
              <a:t>Entropy terms computed over the landmark distribution</a:t>
            </a:r>
          </a:p>
        </p:txBody>
      </p:sp>
      <p:pic>
        <p:nvPicPr>
          <p:cNvPr id="5" name="Content Placeholder 4" descr="LandmarksCondyle.png"/>
          <p:cNvPicPr>
            <a:picLocks noGrp="1" noChangeAspect="1"/>
          </p:cNvPicPr>
          <p:nvPr>
            <p:ph sz="half" idx="2"/>
          </p:nvPr>
        </p:nvPicPr>
        <p:blipFill>
          <a:blip r:embed="rId3">
            <a:extLst>
              <a:ext uri="{28A0092B-C50C-407E-A947-70E740481C1C}">
                <a14:useLocalDpi xmlns:a14="http://schemas.microsoft.com/office/drawing/2010/main" val="0"/>
              </a:ext>
            </a:extLst>
          </a:blip>
          <a:srcRect t="867" b="867"/>
          <a:stretch>
            <a:fillRect/>
          </a:stretch>
        </p:blipFill>
        <p:spPr/>
      </p:pic>
      <p:pic>
        <p:nvPicPr>
          <p:cNvPr id="6" name="Picture 5"/>
          <p:cNvPicPr>
            <a:picLocks noChangeAspect="1"/>
          </p:cNvPicPr>
          <p:nvPr/>
        </p:nvPicPr>
        <p:blipFill>
          <a:blip r:embed="rId4"/>
          <a:stretch>
            <a:fillRect/>
          </a:stretch>
        </p:blipFill>
        <p:spPr>
          <a:xfrm>
            <a:off x="65853" y="5615591"/>
            <a:ext cx="5332307" cy="1191260"/>
          </a:xfrm>
          <a:prstGeom prst="rect">
            <a:avLst/>
          </a:prstGeom>
        </p:spPr>
      </p:pic>
      <p:pic>
        <p:nvPicPr>
          <p:cNvPr id="7" name="Picture 6"/>
          <p:cNvPicPr>
            <a:picLocks noChangeAspect="1"/>
          </p:cNvPicPr>
          <p:nvPr/>
        </p:nvPicPr>
        <p:blipFill>
          <a:blip r:embed="rId5"/>
          <a:stretch>
            <a:fillRect/>
          </a:stretch>
        </p:blipFill>
        <p:spPr>
          <a:xfrm>
            <a:off x="65853" y="3830320"/>
            <a:ext cx="4429947" cy="646430"/>
          </a:xfrm>
          <a:prstGeom prst="rect">
            <a:avLst/>
          </a:prstGeom>
        </p:spPr>
      </p:pic>
      <p:pic>
        <p:nvPicPr>
          <p:cNvPr id="8" name="Picture 7"/>
          <p:cNvPicPr>
            <a:picLocks noChangeAspect="1"/>
          </p:cNvPicPr>
          <p:nvPr/>
        </p:nvPicPr>
        <p:blipFill>
          <a:blip r:embed="rId6"/>
          <a:stretch>
            <a:fillRect/>
          </a:stretch>
        </p:blipFill>
        <p:spPr>
          <a:xfrm>
            <a:off x="457200" y="3017521"/>
            <a:ext cx="3818964" cy="901700"/>
          </a:xfrm>
          <a:prstGeom prst="rect">
            <a:avLst/>
          </a:prstGeom>
        </p:spPr>
      </p:pic>
      <p:pic>
        <p:nvPicPr>
          <p:cNvPr id="9" name="Picture 8"/>
          <p:cNvPicPr>
            <a:picLocks noChangeAspect="1"/>
          </p:cNvPicPr>
          <p:nvPr/>
        </p:nvPicPr>
        <p:blipFill>
          <a:blip r:embed="rId7"/>
          <a:stretch>
            <a:fillRect/>
          </a:stretch>
        </p:blipFill>
        <p:spPr>
          <a:xfrm>
            <a:off x="805290" y="4476750"/>
            <a:ext cx="3022600" cy="928573"/>
          </a:xfrm>
          <a:prstGeom prst="rect">
            <a:avLst/>
          </a:prstGeom>
        </p:spPr>
      </p:pic>
      <p:sp>
        <p:nvSpPr>
          <p:cNvPr id="4" name="Slide Number Placeholder 3"/>
          <p:cNvSpPr>
            <a:spLocks noGrp="1"/>
          </p:cNvSpPr>
          <p:nvPr>
            <p:ph type="sldNum" sz="quarter" idx="12"/>
          </p:nvPr>
        </p:nvSpPr>
        <p:spPr/>
        <p:txBody>
          <a:bodyPr/>
          <a:lstStyle/>
          <a:p>
            <a:fld id="{E6FC4F06-18BF-E542-A7E8-63B64C04190B}" type="slidenum">
              <a:rPr lang="en-US" smtClean="0"/>
              <a:t>13</a:t>
            </a:fld>
            <a:endParaRPr lang="en-US"/>
          </a:p>
        </p:txBody>
      </p:sp>
      <p:sp>
        <p:nvSpPr>
          <p:cNvPr id="10" name="TextBox 9"/>
          <p:cNvSpPr txBox="1"/>
          <p:nvPr/>
        </p:nvSpPr>
        <p:spPr>
          <a:xfrm>
            <a:off x="805290" y="5267358"/>
            <a:ext cx="928459" cy="369332"/>
          </a:xfrm>
          <a:prstGeom prst="rect">
            <a:avLst/>
          </a:prstGeom>
          <a:noFill/>
        </p:spPr>
        <p:txBody>
          <a:bodyPr wrap="none" rtlCol="0">
            <a:spAutoFit/>
          </a:bodyPr>
          <a:lstStyle/>
          <a:p>
            <a:r>
              <a:rPr lang="en-US" dirty="0" smtClean="0"/>
              <a:t>Entropy</a:t>
            </a:r>
            <a:endParaRPr lang="en-US" dirty="0"/>
          </a:p>
        </p:txBody>
      </p:sp>
    </p:spTree>
    <p:extLst>
      <p:ext uri="{BB962C8B-B14F-4D97-AF65-F5344CB8AC3E}">
        <p14:creationId xmlns:p14="http://schemas.microsoft.com/office/powerpoint/2010/main" val="439855337"/>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GROUPS </a:t>
            </a:r>
            <a:r>
              <a:rPr lang="mr-IN" dirty="0" smtClean="0"/>
              <a:t>–</a:t>
            </a:r>
            <a:r>
              <a:rPr lang="en-US" dirty="0" smtClean="0"/>
              <a:t> Aligned surfaces</a:t>
            </a:r>
            <a:endParaRPr lang="en-US" dirty="0"/>
          </a:p>
        </p:txBody>
      </p:sp>
      <p:pic>
        <p:nvPicPr>
          <p:cNvPr id="7" name="Picture 6" descr="RigidAlignment-after.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597381"/>
            <a:ext cx="9144000" cy="2260619"/>
          </a:xfrm>
          <a:prstGeom prst="rect">
            <a:avLst/>
          </a:prstGeom>
        </p:spPr>
      </p:pic>
      <p:pic>
        <p:nvPicPr>
          <p:cNvPr id="8" name="Picture 7" descr="RigidAlignment-before.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074752"/>
            <a:ext cx="9144000" cy="2260619"/>
          </a:xfrm>
          <a:prstGeom prst="rect">
            <a:avLst/>
          </a:prstGeom>
        </p:spPr>
      </p:pic>
      <p:sp>
        <p:nvSpPr>
          <p:cNvPr id="3" name="Slide Number Placeholder 2"/>
          <p:cNvSpPr>
            <a:spLocks noGrp="1"/>
          </p:cNvSpPr>
          <p:nvPr>
            <p:ph type="sldNum" sz="quarter" idx="12"/>
          </p:nvPr>
        </p:nvSpPr>
        <p:spPr/>
        <p:txBody>
          <a:bodyPr/>
          <a:lstStyle/>
          <a:p>
            <a:fld id="{E6FC4F06-18BF-E542-A7E8-63B64C04190B}" type="slidenum">
              <a:rPr lang="en-US" smtClean="0"/>
              <a:t>14</a:t>
            </a:fld>
            <a:endParaRPr lang="en-US"/>
          </a:p>
        </p:txBody>
      </p:sp>
    </p:spTree>
    <p:extLst>
      <p:ext uri="{BB962C8B-B14F-4D97-AF65-F5344CB8AC3E}">
        <p14:creationId xmlns:p14="http://schemas.microsoft.com/office/powerpoint/2010/main" val="2510022406"/>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Principal component analysis on each class</a:t>
            </a:r>
            <a:endParaRPr lang="en-US" dirty="0"/>
          </a:p>
        </p:txBody>
      </p:sp>
      <p:sp>
        <p:nvSpPr>
          <p:cNvPr id="6" name="Content Placeholder 5"/>
          <p:cNvSpPr>
            <a:spLocks noGrp="1"/>
          </p:cNvSpPr>
          <p:nvPr>
            <p:ph idx="1"/>
          </p:nvPr>
        </p:nvSpPr>
        <p:spPr/>
        <p:txBody>
          <a:bodyPr/>
          <a:lstStyle/>
          <a:p>
            <a:r>
              <a:rPr lang="en-US" dirty="0" smtClean="0"/>
              <a:t>PCA on each group</a:t>
            </a:r>
          </a:p>
          <a:p>
            <a:r>
              <a:rPr lang="en-US" dirty="0" smtClean="0"/>
              <a:t>Keep coefficients that represent 98% of the variation</a:t>
            </a:r>
          </a:p>
          <a:p>
            <a:r>
              <a:rPr lang="en-US" dirty="0" smtClean="0"/>
              <a:t>Compact representation of the data</a:t>
            </a:r>
          </a:p>
          <a:p>
            <a:pPr lvl="1"/>
            <a:r>
              <a:rPr lang="en-US" dirty="0" smtClean="0"/>
              <a:t>Use a random variable to generate new shapes for a given class</a:t>
            </a:r>
          </a:p>
          <a:p>
            <a:endParaRPr lang="en-US" dirty="0"/>
          </a:p>
        </p:txBody>
      </p:sp>
      <p:sp>
        <p:nvSpPr>
          <p:cNvPr id="5" name="Slide Number Placeholder 4"/>
          <p:cNvSpPr>
            <a:spLocks noGrp="1"/>
          </p:cNvSpPr>
          <p:nvPr>
            <p:ph type="sldNum" sz="quarter" idx="12"/>
          </p:nvPr>
        </p:nvSpPr>
        <p:spPr/>
        <p:txBody>
          <a:bodyPr/>
          <a:lstStyle/>
          <a:p>
            <a:fld id="{E6FC4F06-18BF-E542-A7E8-63B64C04190B}" type="slidenum">
              <a:rPr lang="en-US" smtClean="0"/>
              <a:t>15</a:t>
            </a:fld>
            <a:endParaRPr lang="en-US"/>
          </a:p>
        </p:txBody>
      </p:sp>
    </p:spTree>
    <p:extLst>
      <p:ext uri="{BB962C8B-B14F-4D97-AF65-F5344CB8AC3E}">
        <p14:creationId xmlns:p14="http://schemas.microsoft.com/office/powerpoint/2010/main" val="725364149"/>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descr="population_pca.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19397" y="4535129"/>
            <a:ext cx="2995324" cy="2246493"/>
          </a:xfrm>
          <a:prstGeom prst="rect">
            <a:avLst/>
          </a:prstGeom>
        </p:spPr>
      </p:pic>
      <p:pic>
        <p:nvPicPr>
          <p:cNvPr id="17" name="Picture 16" descr="G07_pca.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03932" y="4544608"/>
            <a:ext cx="2995324" cy="2246493"/>
          </a:xfrm>
          <a:prstGeom prst="rect">
            <a:avLst/>
          </a:prstGeom>
        </p:spPr>
      </p:pic>
      <p:pic>
        <p:nvPicPr>
          <p:cNvPr id="10" name="Picture 9" descr="G02_pca.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19397" y="0"/>
            <a:ext cx="2995324" cy="2246493"/>
          </a:xfrm>
          <a:prstGeom prst="rect">
            <a:avLst/>
          </a:prstGeom>
        </p:spPr>
      </p:pic>
      <p:pic>
        <p:nvPicPr>
          <p:cNvPr id="9" name="Picture 8" descr="G01_pca.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061355" y="0"/>
            <a:ext cx="2995324" cy="2246493"/>
          </a:xfrm>
          <a:prstGeom prst="rect">
            <a:avLst/>
          </a:prstGeom>
        </p:spPr>
      </p:pic>
      <p:pic>
        <p:nvPicPr>
          <p:cNvPr id="15" name="Picture 14" descr="G05_pca.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319397" y="2232900"/>
            <a:ext cx="2995324" cy="2246493"/>
          </a:xfrm>
          <a:prstGeom prst="rect">
            <a:avLst/>
          </a:prstGeom>
        </p:spPr>
      </p:pic>
      <p:pic>
        <p:nvPicPr>
          <p:cNvPr id="14" name="Picture 13" descr="G04_pca.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137952" y="2220991"/>
            <a:ext cx="2995324" cy="2246493"/>
          </a:xfrm>
          <a:prstGeom prst="rect">
            <a:avLst/>
          </a:prstGeom>
        </p:spPr>
      </p:pic>
      <p:pic>
        <p:nvPicPr>
          <p:cNvPr id="8" name="Picture 7" descr="G00_pca.png"/>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8039" y="0"/>
            <a:ext cx="2995324" cy="2246493"/>
          </a:xfrm>
          <a:prstGeom prst="rect">
            <a:avLst/>
          </a:prstGeom>
        </p:spPr>
      </p:pic>
      <p:pic>
        <p:nvPicPr>
          <p:cNvPr id="11" name="Picture 10" descr="G03_pca.png"/>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8511" y="2220991"/>
            <a:ext cx="2995324" cy="2246493"/>
          </a:xfrm>
          <a:prstGeom prst="rect">
            <a:avLst/>
          </a:prstGeom>
        </p:spPr>
      </p:pic>
      <p:pic>
        <p:nvPicPr>
          <p:cNvPr id="16" name="Picture 15" descr="G06_pca.png"/>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78511" y="4523057"/>
            <a:ext cx="2995324" cy="2246493"/>
          </a:xfrm>
          <a:prstGeom prst="rect">
            <a:avLst/>
          </a:prstGeom>
        </p:spPr>
      </p:pic>
      <p:sp>
        <p:nvSpPr>
          <p:cNvPr id="19" name="TextBox 18"/>
          <p:cNvSpPr txBox="1"/>
          <p:nvPr/>
        </p:nvSpPr>
        <p:spPr>
          <a:xfrm>
            <a:off x="0" y="1877161"/>
            <a:ext cx="564277" cy="369332"/>
          </a:xfrm>
          <a:prstGeom prst="rect">
            <a:avLst/>
          </a:prstGeom>
          <a:noFill/>
        </p:spPr>
        <p:txBody>
          <a:bodyPr wrap="none" rtlCol="0">
            <a:spAutoFit/>
          </a:bodyPr>
          <a:lstStyle/>
          <a:p>
            <a:r>
              <a:rPr lang="en-US" dirty="0" smtClean="0"/>
              <a:t>G00</a:t>
            </a:r>
            <a:endParaRPr lang="en-US" dirty="0"/>
          </a:p>
        </p:txBody>
      </p:sp>
      <p:sp>
        <p:nvSpPr>
          <p:cNvPr id="20" name="TextBox 19"/>
          <p:cNvSpPr txBox="1"/>
          <p:nvPr/>
        </p:nvSpPr>
        <p:spPr>
          <a:xfrm>
            <a:off x="3137952" y="1877161"/>
            <a:ext cx="564277" cy="369332"/>
          </a:xfrm>
          <a:prstGeom prst="rect">
            <a:avLst/>
          </a:prstGeom>
          <a:noFill/>
        </p:spPr>
        <p:txBody>
          <a:bodyPr wrap="none" rtlCol="0">
            <a:spAutoFit/>
          </a:bodyPr>
          <a:lstStyle/>
          <a:p>
            <a:r>
              <a:rPr lang="en-US" dirty="0" smtClean="0"/>
              <a:t>G01</a:t>
            </a:r>
            <a:endParaRPr lang="en-US" dirty="0"/>
          </a:p>
        </p:txBody>
      </p:sp>
      <p:sp>
        <p:nvSpPr>
          <p:cNvPr id="21" name="TextBox 20"/>
          <p:cNvSpPr txBox="1"/>
          <p:nvPr/>
        </p:nvSpPr>
        <p:spPr>
          <a:xfrm>
            <a:off x="6319397" y="1883267"/>
            <a:ext cx="564277" cy="369332"/>
          </a:xfrm>
          <a:prstGeom prst="rect">
            <a:avLst/>
          </a:prstGeom>
          <a:noFill/>
        </p:spPr>
        <p:txBody>
          <a:bodyPr wrap="none" rtlCol="0">
            <a:spAutoFit/>
          </a:bodyPr>
          <a:lstStyle/>
          <a:p>
            <a:r>
              <a:rPr lang="en-US" dirty="0" smtClean="0"/>
              <a:t>G02</a:t>
            </a:r>
            <a:endParaRPr lang="en-US" dirty="0"/>
          </a:p>
        </p:txBody>
      </p:sp>
      <p:sp>
        <p:nvSpPr>
          <p:cNvPr id="22" name="TextBox 21"/>
          <p:cNvSpPr txBox="1"/>
          <p:nvPr/>
        </p:nvSpPr>
        <p:spPr>
          <a:xfrm>
            <a:off x="-36724" y="4175276"/>
            <a:ext cx="564277" cy="369332"/>
          </a:xfrm>
          <a:prstGeom prst="rect">
            <a:avLst/>
          </a:prstGeom>
          <a:noFill/>
        </p:spPr>
        <p:txBody>
          <a:bodyPr wrap="none" rtlCol="0">
            <a:spAutoFit/>
          </a:bodyPr>
          <a:lstStyle/>
          <a:p>
            <a:r>
              <a:rPr lang="en-US" dirty="0" smtClean="0"/>
              <a:t>G03</a:t>
            </a:r>
            <a:endParaRPr lang="en-US" dirty="0"/>
          </a:p>
        </p:txBody>
      </p:sp>
      <p:sp>
        <p:nvSpPr>
          <p:cNvPr id="23" name="TextBox 22"/>
          <p:cNvSpPr txBox="1"/>
          <p:nvPr/>
        </p:nvSpPr>
        <p:spPr>
          <a:xfrm>
            <a:off x="3137952" y="4219607"/>
            <a:ext cx="564277" cy="369332"/>
          </a:xfrm>
          <a:prstGeom prst="rect">
            <a:avLst/>
          </a:prstGeom>
          <a:noFill/>
        </p:spPr>
        <p:txBody>
          <a:bodyPr wrap="none" rtlCol="0">
            <a:spAutoFit/>
          </a:bodyPr>
          <a:lstStyle/>
          <a:p>
            <a:r>
              <a:rPr lang="en-US" dirty="0" smtClean="0"/>
              <a:t>G04</a:t>
            </a:r>
            <a:endParaRPr lang="en-US" dirty="0"/>
          </a:p>
        </p:txBody>
      </p:sp>
      <p:sp>
        <p:nvSpPr>
          <p:cNvPr id="24" name="TextBox 23"/>
          <p:cNvSpPr txBox="1"/>
          <p:nvPr/>
        </p:nvSpPr>
        <p:spPr>
          <a:xfrm>
            <a:off x="6319397" y="4203032"/>
            <a:ext cx="564277" cy="369332"/>
          </a:xfrm>
          <a:prstGeom prst="rect">
            <a:avLst/>
          </a:prstGeom>
          <a:noFill/>
        </p:spPr>
        <p:txBody>
          <a:bodyPr wrap="none" rtlCol="0">
            <a:spAutoFit/>
          </a:bodyPr>
          <a:lstStyle/>
          <a:p>
            <a:r>
              <a:rPr lang="en-US" dirty="0" smtClean="0"/>
              <a:t>G05</a:t>
            </a:r>
            <a:endParaRPr lang="en-US" dirty="0"/>
          </a:p>
        </p:txBody>
      </p:sp>
      <p:sp>
        <p:nvSpPr>
          <p:cNvPr id="25" name="TextBox 24"/>
          <p:cNvSpPr txBox="1"/>
          <p:nvPr/>
        </p:nvSpPr>
        <p:spPr>
          <a:xfrm>
            <a:off x="-129739" y="6400218"/>
            <a:ext cx="564277" cy="369332"/>
          </a:xfrm>
          <a:prstGeom prst="rect">
            <a:avLst/>
          </a:prstGeom>
          <a:noFill/>
        </p:spPr>
        <p:txBody>
          <a:bodyPr wrap="none" rtlCol="0">
            <a:spAutoFit/>
          </a:bodyPr>
          <a:lstStyle/>
          <a:p>
            <a:r>
              <a:rPr lang="en-US" dirty="0" smtClean="0"/>
              <a:t>G06</a:t>
            </a:r>
            <a:endParaRPr lang="en-US" dirty="0"/>
          </a:p>
        </p:txBody>
      </p:sp>
      <p:sp>
        <p:nvSpPr>
          <p:cNvPr id="26" name="TextBox 25"/>
          <p:cNvSpPr txBox="1"/>
          <p:nvPr/>
        </p:nvSpPr>
        <p:spPr>
          <a:xfrm>
            <a:off x="3137952" y="6400218"/>
            <a:ext cx="564277" cy="369332"/>
          </a:xfrm>
          <a:prstGeom prst="rect">
            <a:avLst/>
          </a:prstGeom>
          <a:noFill/>
        </p:spPr>
        <p:txBody>
          <a:bodyPr wrap="none" rtlCol="0">
            <a:spAutoFit/>
          </a:bodyPr>
          <a:lstStyle/>
          <a:p>
            <a:r>
              <a:rPr lang="en-US" dirty="0" smtClean="0"/>
              <a:t>G07</a:t>
            </a:r>
            <a:endParaRPr lang="en-US" dirty="0"/>
          </a:p>
        </p:txBody>
      </p:sp>
      <p:sp>
        <p:nvSpPr>
          <p:cNvPr id="27" name="TextBox 26"/>
          <p:cNvSpPr txBox="1"/>
          <p:nvPr/>
        </p:nvSpPr>
        <p:spPr>
          <a:xfrm>
            <a:off x="6319397" y="6383643"/>
            <a:ext cx="424177" cy="369332"/>
          </a:xfrm>
          <a:prstGeom prst="rect">
            <a:avLst/>
          </a:prstGeom>
          <a:noFill/>
        </p:spPr>
        <p:txBody>
          <a:bodyPr wrap="none" rtlCol="0">
            <a:spAutoFit/>
          </a:bodyPr>
          <a:lstStyle/>
          <a:p>
            <a:r>
              <a:rPr lang="en-US" dirty="0" smtClean="0"/>
              <a:t>All</a:t>
            </a:r>
            <a:endParaRPr lang="en-US" dirty="0"/>
          </a:p>
        </p:txBody>
      </p:sp>
      <p:sp>
        <p:nvSpPr>
          <p:cNvPr id="2" name="Slide Number Placeholder 1"/>
          <p:cNvSpPr>
            <a:spLocks noGrp="1"/>
          </p:cNvSpPr>
          <p:nvPr>
            <p:ph type="sldNum" sz="quarter" idx="12"/>
          </p:nvPr>
        </p:nvSpPr>
        <p:spPr/>
        <p:txBody>
          <a:bodyPr/>
          <a:lstStyle/>
          <a:p>
            <a:fld id="{E6FC4F06-18BF-E542-A7E8-63B64C04190B}" type="slidenum">
              <a:rPr lang="en-US" smtClean="0"/>
              <a:t>16</a:t>
            </a:fld>
            <a:endParaRPr lang="en-US"/>
          </a:p>
        </p:txBody>
      </p:sp>
    </p:spTree>
    <p:extLst>
      <p:ext uri="{BB962C8B-B14F-4D97-AF65-F5344CB8AC3E}">
        <p14:creationId xmlns:p14="http://schemas.microsoft.com/office/powerpoint/2010/main" val="2137670947"/>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Generating Shapes using PCA reconstruction</a:t>
            </a:r>
            <a:endParaRPr lang="en-US" dirty="0"/>
          </a:p>
        </p:txBody>
      </p:sp>
      <p:sp>
        <p:nvSpPr>
          <p:cNvPr id="5" name="Content Placeholder 4"/>
          <p:cNvSpPr>
            <a:spLocks noGrp="1"/>
          </p:cNvSpPr>
          <p:nvPr>
            <p:ph sz="half" idx="1"/>
          </p:nvPr>
        </p:nvSpPr>
        <p:spPr/>
        <p:txBody>
          <a:bodyPr>
            <a:normAutofit fontScale="92500" lnSpcReduction="10000"/>
          </a:bodyPr>
          <a:lstStyle/>
          <a:p>
            <a:r>
              <a:rPr lang="en-US" dirty="0" smtClean="0"/>
              <a:t>alpha = 2.0*(</a:t>
            </a:r>
            <a:r>
              <a:rPr lang="en-US" dirty="0" err="1" smtClean="0"/>
              <a:t>np.random.random_sample</a:t>
            </a:r>
            <a:r>
              <a:rPr lang="en-US" dirty="0" smtClean="0"/>
              <a:t>(</a:t>
            </a:r>
            <a:r>
              <a:rPr lang="en-US" dirty="0" err="1" smtClean="0"/>
              <a:t>np.size</a:t>
            </a:r>
            <a:r>
              <a:rPr lang="en-US" dirty="0" smtClean="0"/>
              <a:t>(</a:t>
            </a:r>
            <a:r>
              <a:rPr lang="en-US" dirty="0" err="1" smtClean="0"/>
              <a:t>X_pca</a:t>
            </a:r>
            <a:r>
              <a:rPr lang="en-US" dirty="0" smtClean="0"/>
              <a:t>_))) - 1.0</a:t>
            </a:r>
          </a:p>
          <a:p>
            <a:endParaRPr lang="en-US" dirty="0"/>
          </a:p>
          <a:p>
            <a:r>
              <a:rPr lang="en-US" dirty="0" err="1" smtClean="0"/>
              <a:t>data_compressed</a:t>
            </a:r>
            <a:r>
              <a:rPr lang="en-US" dirty="0" smtClean="0"/>
              <a:t> = 1.5*</a:t>
            </a:r>
            <a:r>
              <a:rPr lang="en-US" dirty="0" err="1" smtClean="0"/>
              <a:t>X_pca_var</a:t>
            </a:r>
            <a:r>
              <a:rPr lang="en-US" dirty="0" smtClean="0"/>
              <a:t> * alpha</a:t>
            </a:r>
          </a:p>
          <a:p>
            <a:endParaRPr lang="en-US" dirty="0" smtClean="0"/>
          </a:p>
          <a:p>
            <a:r>
              <a:rPr lang="en-US" dirty="0" err="1" smtClean="0"/>
              <a:t>data_generated</a:t>
            </a:r>
            <a:r>
              <a:rPr lang="en-US" dirty="0" smtClean="0"/>
              <a:t> = </a:t>
            </a:r>
            <a:r>
              <a:rPr lang="en-US" dirty="0" err="1" smtClean="0"/>
              <a:t>pca.inverse_transform</a:t>
            </a:r>
            <a:r>
              <a:rPr lang="en-US" dirty="0" smtClean="0"/>
              <a:t>(</a:t>
            </a:r>
            <a:r>
              <a:rPr lang="en-US" dirty="0" err="1" smtClean="0"/>
              <a:t>data_compressed</a:t>
            </a:r>
            <a:r>
              <a:rPr lang="en-US" dirty="0" smtClean="0"/>
              <a:t>) + X_</a:t>
            </a:r>
            <a:endParaRPr lang="en-US" dirty="0"/>
          </a:p>
        </p:txBody>
      </p:sp>
      <p:pic>
        <p:nvPicPr>
          <p:cNvPr id="7" name="Picture 6"/>
          <p:cNvPicPr>
            <a:picLocks noChangeAspect="1"/>
          </p:cNvPicPr>
          <p:nvPr/>
        </p:nvPicPr>
        <p:blipFill>
          <a:blip r:embed="rId2"/>
          <a:stretch>
            <a:fillRect/>
          </a:stretch>
        </p:blipFill>
        <p:spPr>
          <a:xfrm>
            <a:off x="4473120" y="1600200"/>
            <a:ext cx="1662545" cy="1524000"/>
          </a:xfrm>
          <a:prstGeom prst="rect">
            <a:avLst/>
          </a:prstGeom>
        </p:spPr>
      </p:pic>
      <p:pic>
        <p:nvPicPr>
          <p:cNvPr id="8" name="Picture 7"/>
          <p:cNvPicPr>
            <a:picLocks noChangeAspect="1"/>
          </p:cNvPicPr>
          <p:nvPr/>
        </p:nvPicPr>
        <p:blipFill>
          <a:blip r:embed="rId3"/>
          <a:stretch>
            <a:fillRect/>
          </a:stretch>
        </p:blipFill>
        <p:spPr>
          <a:xfrm>
            <a:off x="6182782" y="1600201"/>
            <a:ext cx="1454606" cy="1524000"/>
          </a:xfrm>
          <a:prstGeom prst="rect">
            <a:avLst/>
          </a:prstGeom>
        </p:spPr>
      </p:pic>
      <p:pic>
        <p:nvPicPr>
          <p:cNvPr id="10" name="Picture 9"/>
          <p:cNvPicPr>
            <a:picLocks noChangeAspect="1"/>
          </p:cNvPicPr>
          <p:nvPr/>
        </p:nvPicPr>
        <p:blipFill>
          <a:blip r:embed="rId4"/>
          <a:stretch>
            <a:fillRect/>
          </a:stretch>
        </p:blipFill>
        <p:spPr>
          <a:xfrm>
            <a:off x="4416420" y="3750116"/>
            <a:ext cx="1662545" cy="1981200"/>
          </a:xfrm>
          <a:prstGeom prst="rect">
            <a:avLst/>
          </a:prstGeom>
        </p:spPr>
      </p:pic>
      <p:pic>
        <p:nvPicPr>
          <p:cNvPr id="11" name="Picture 10"/>
          <p:cNvPicPr>
            <a:picLocks noChangeAspect="1"/>
          </p:cNvPicPr>
          <p:nvPr/>
        </p:nvPicPr>
        <p:blipFill>
          <a:blip r:embed="rId5"/>
          <a:stretch>
            <a:fillRect/>
          </a:stretch>
        </p:blipFill>
        <p:spPr>
          <a:xfrm>
            <a:off x="6126081" y="3750116"/>
            <a:ext cx="1685699" cy="1981200"/>
          </a:xfrm>
          <a:prstGeom prst="rect">
            <a:avLst/>
          </a:prstGeom>
        </p:spPr>
      </p:pic>
      <p:pic>
        <p:nvPicPr>
          <p:cNvPr id="12" name="Picture 11"/>
          <p:cNvPicPr>
            <a:picLocks noChangeAspect="1"/>
          </p:cNvPicPr>
          <p:nvPr/>
        </p:nvPicPr>
        <p:blipFill>
          <a:blip r:embed="rId6"/>
          <a:stretch>
            <a:fillRect/>
          </a:stretch>
        </p:blipFill>
        <p:spPr>
          <a:xfrm>
            <a:off x="7863505" y="3979175"/>
            <a:ext cx="1909437" cy="1475474"/>
          </a:xfrm>
          <a:prstGeom prst="rect">
            <a:avLst/>
          </a:prstGeom>
        </p:spPr>
      </p:pic>
      <p:pic>
        <p:nvPicPr>
          <p:cNvPr id="13" name="Picture 12"/>
          <p:cNvPicPr>
            <a:picLocks noChangeAspect="1"/>
          </p:cNvPicPr>
          <p:nvPr/>
        </p:nvPicPr>
        <p:blipFill>
          <a:blip r:embed="rId7"/>
          <a:stretch>
            <a:fillRect/>
          </a:stretch>
        </p:blipFill>
        <p:spPr>
          <a:xfrm>
            <a:off x="7827620" y="1600200"/>
            <a:ext cx="1702305" cy="1524001"/>
          </a:xfrm>
          <a:prstGeom prst="rect">
            <a:avLst/>
          </a:prstGeom>
        </p:spPr>
      </p:pic>
      <p:sp>
        <p:nvSpPr>
          <p:cNvPr id="3" name="Slide Number Placeholder 2"/>
          <p:cNvSpPr>
            <a:spLocks noGrp="1"/>
          </p:cNvSpPr>
          <p:nvPr>
            <p:ph type="sldNum" sz="quarter" idx="12"/>
          </p:nvPr>
        </p:nvSpPr>
        <p:spPr/>
        <p:txBody>
          <a:bodyPr/>
          <a:lstStyle/>
          <a:p>
            <a:fld id="{E6FC4F06-18BF-E542-A7E8-63B64C04190B}" type="slidenum">
              <a:rPr lang="en-US" smtClean="0"/>
              <a:t>17</a:t>
            </a:fld>
            <a:endParaRPr lang="en-US"/>
          </a:p>
        </p:txBody>
      </p:sp>
    </p:spTree>
    <p:extLst>
      <p:ext uri="{BB962C8B-B14F-4D97-AF65-F5344CB8AC3E}">
        <p14:creationId xmlns:p14="http://schemas.microsoft.com/office/powerpoint/2010/main" val="1173780770"/>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Feature extraction</a:t>
            </a:r>
            <a:endParaRPr lang="en-US" dirty="0"/>
          </a:p>
        </p:txBody>
      </p:sp>
      <p:sp>
        <p:nvSpPr>
          <p:cNvPr id="3" name="Content Placeholder 2"/>
          <p:cNvSpPr>
            <a:spLocks noGrp="1"/>
          </p:cNvSpPr>
          <p:nvPr>
            <p:ph sz="half" idx="1"/>
          </p:nvPr>
        </p:nvSpPr>
        <p:spPr/>
        <p:txBody>
          <a:bodyPr/>
          <a:lstStyle/>
          <a:p>
            <a:r>
              <a:rPr lang="en-US" dirty="0" smtClean="0"/>
              <a:t>Distance to group mean</a:t>
            </a:r>
          </a:p>
          <a:p>
            <a:r>
              <a:rPr lang="en-US" dirty="0" smtClean="0"/>
              <a:t>Mean curvature</a:t>
            </a:r>
          </a:p>
          <a:p>
            <a:r>
              <a:rPr lang="en-US" dirty="0" smtClean="0"/>
              <a:t>Maximum curvature</a:t>
            </a:r>
          </a:p>
          <a:p>
            <a:r>
              <a:rPr lang="en-US" dirty="0" smtClean="0"/>
              <a:t>Minimum curvature</a:t>
            </a:r>
          </a:p>
          <a:p>
            <a:r>
              <a:rPr lang="en-US" dirty="0" smtClean="0"/>
              <a:t>Gauss curvature</a:t>
            </a:r>
          </a:p>
          <a:p>
            <a:endParaRPr lang="en-US" dirty="0"/>
          </a:p>
        </p:txBody>
      </p:sp>
      <p:pic>
        <p:nvPicPr>
          <p:cNvPr id="6" name="Picture 5"/>
          <p:cNvPicPr>
            <a:picLocks noChangeAspect="1"/>
          </p:cNvPicPr>
          <p:nvPr/>
        </p:nvPicPr>
        <p:blipFill>
          <a:blip r:embed="rId2"/>
          <a:stretch>
            <a:fillRect/>
          </a:stretch>
        </p:blipFill>
        <p:spPr>
          <a:xfrm>
            <a:off x="4858669" y="1417639"/>
            <a:ext cx="3228603" cy="3027513"/>
          </a:xfrm>
          <a:prstGeom prst="rect">
            <a:avLst/>
          </a:prstGeom>
        </p:spPr>
      </p:pic>
      <p:pic>
        <p:nvPicPr>
          <p:cNvPr id="7" name="Picture 6"/>
          <p:cNvPicPr>
            <a:picLocks noChangeAspect="1"/>
          </p:cNvPicPr>
          <p:nvPr/>
        </p:nvPicPr>
        <p:blipFill>
          <a:blip r:embed="rId3"/>
          <a:stretch>
            <a:fillRect/>
          </a:stretch>
        </p:blipFill>
        <p:spPr>
          <a:xfrm>
            <a:off x="8064592" y="1417638"/>
            <a:ext cx="880887" cy="3027514"/>
          </a:xfrm>
          <a:prstGeom prst="rect">
            <a:avLst/>
          </a:prstGeom>
        </p:spPr>
      </p:pic>
      <p:pic>
        <p:nvPicPr>
          <p:cNvPr id="8" name="Picture 7"/>
          <p:cNvPicPr>
            <a:picLocks noChangeAspect="1"/>
          </p:cNvPicPr>
          <p:nvPr/>
        </p:nvPicPr>
        <p:blipFill>
          <a:blip r:embed="rId4"/>
          <a:stretch>
            <a:fillRect/>
          </a:stretch>
        </p:blipFill>
        <p:spPr>
          <a:xfrm>
            <a:off x="457200" y="4602642"/>
            <a:ext cx="2047243" cy="1986030"/>
          </a:xfrm>
          <a:prstGeom prst="rect">
            <a:avLst/>
          </a:prstGeom>
        </p:spPr>
      </p:pic>
      <p:pic>
        <p:nvPicPr>
          <p:cNvPr id="9" name="Picture 8"/>
          <p:cNvPicPr>
            <a:picLocks noChangeAspect="1"/>
          </p:cNvPicPr>
          <p:nvPr/>
        </p:nvPicPr>
        <p:blipFill>
          <a:blip r:embed="rId5"/>
          <a:stretch>
            <a:fillRect/>
          </a:stretch>
        </p:blipFill>
        <p:spPr>
          <a:xfrm>
            <a:off x="2667001" y="4591087"/>
            <a:ext cx="2103092" cy="1997586"/>
          </a:xfrm>
          <a:prstGeom prst="rect">
            <a:avLst/>
          </a:prstGeom>
        </p:spPr>
      </p:pic>
      <p:pic>
        <p:nvPicPr>
          <p:cNvPr id="10" name="Picture 9"/>
          <p:cNvPicPr>
            <a:picLocks noChangeAspect="1"/>
          </p:cNvPicPr>
          <p:nvPr/>
        </p:nvPicPr>
        <p:blipFill>
          <a:blip r:embed="rId6"/>
          <a:stretch>
            <a:fillRect/>
          </a:stretch>
        </p:blipFill>
        <p:spPr>
          <a:xfrm>
            <a:off x="4958744" y="4591087"/>
            <a:ext cx="2108948" cy="1997585"/>
          </a:xfrm>
          <a:prstGeom prst="rect">
            <a:avLst/>
          </a:prstGeom>
        </p:spPr>
      </p:pic>
      <p:pic>
        <p:nvPicPr>
          <p:cNvPr id="11" name="Picture 10"/>
          <p:cNvPicPr>
            <a:picLocks noChangeAspect="1"/>
          </p:cNvPicPr>
          <p:nvPr/>
        </p:nvPicPr>
        <p:blipFill>
          <a:blip r:embed="rId7"/>
          <a:stretch>
            <a:fillRect/>
          </a:stretch>
        </p:blipFill>
        <p:spPr>
          <a:xfrm>
            <a:off x="7476806" y="4471009"/>
            <a:ext cx="610466" cy="2386991"/>
          </a:xfrm>
          <a:prstGeom prst="rect">
            <a:avLst/>
          </a:prstGeom>
        </p:spPr>
      </p:pic>
      <p:sp>
        <p:nvSpPr>
          <p:cNvPr id="12" name="TextBox 11"/>
          <p:cNvSpPr txBox="1"/>
          <p:nvPr/>
        </p:nvSpPr>
        <p:spPr>
          <a:xfrm>
            <a:off x="5352308" y="6522691"/>
            <a:ext cx="1423361" cy="369332"/>
          </a:xfrm>
          <a:prstGeom prst="rect">
            <a:avLst/>
          </a:prstGeom>
          <a:noFill/>
        </p:spPr>
        <p:txBody>
          <a:bodyPr wrap="none" rtlCol="0">
            <a:spAutoFit/>
          </a:bodyPr>
          <a:lstStyle/>
          <a:p>
            <a:r>
              <a:rPr lang="en-US" dirty="0" smtClean="0"/>
              <a:t>Distance G04</a:t>
            </a:r>
            <a:endParaRPr lang="en-US" dirty="0"/>
          </a:p>
        </p:txBody>
      </p:sp>
      <p:sp>
        <p:nvSpPr>
          <p:cNvPr id="13" name="TextBox 12"/>
          <p:cNvSpPr txBox="1"/>
          <p:nvPr/>
        </p:nvSpPr>
        <p:spPr>
          <a:xfrm>
            <a:off x="2964629" y="6488668"/>
            <a:ext cx="1423361" cy="369332"/>
          </a:xfrm>
          <a:prstGeom prst="rect">
            <a:avLst/>
          </a:prstGeom>
          <a:noFill/>
        </p:spPr>
        <p:txBody>
          <a:bodyPr wrap="none" rtlCol="0">
            <a:spAutoFit/>
          </a:bodyPr>
          <a:lstStyle/>
          <a:p>
            <a:r>
              <a:rPr lang="en-US" dirty="0" smtClean="0"/>
              <a:t>Distance G02</a:t>
            </a:r>
            <a:endParaRPr lang="en-US" dirty="0"/>
          </a:p>
        </p:txBody>
      </p:sp>
      <p:sp>
        <p:nvSpPr>
          <p:cNvPr id="14" name="TextBox 13"/>
          <p:cNvSpPr txBox="1"/>
          <p:nvPr/>
        </p:nvSpPr>
        <p:spPr>
          <a:xfrm>
            <a:off x="810098" y="6485448"/>
            <a:ext cx="1423361" cy="369332"/>
          </a:xfrm>
          <a:prstGeom prst="rect">
            <a:avLst/>
          </a:prstGeom>
          <a:noFill/>
        </p:spPr>
        <p:txBody>
          <a:bodyPr wrap="none" rtlCol="0">
            <a:spAutoFit/>
          </a:bodyPr>
          <a:lstStyle/>
          <a:p>
            <a:r>
              <a:rPr lang="en-US" dirty="0" smtClean="0"/>
              <a:t>Distance G00</a:t>
            </a:r>
            <a:endParaRPr lang="en-US" dirty="0"/>
          </a:p>
        </p:txBody>
      </p:sp>
      <p:sp>
        <p:nvSpPr>
          <p:cNvPr id="4" name="Slide Number Placeholder 3"/>
          <p:cNvSpPr>
            <a:spLocks noGrp="1"/>
          </p:cNvSpPr>
          <p:nvPr>
            <p:ph type="sldNum" sz="quarter" idx="12"/>
          </p:nvPr>
        </p:nvSpPr>
        <p:spPr/>
        <p:txBody>
          <a:bodyPr/>
          <a:lstStyle/>
          <a:p>
            <a:fld id="{E6FC4F06-18BF-E542-A7E8-63B64C04190B}" type="slidenum">
              <a:rPr lang="en-US" smtClean="0"/>
              <a:t>18</a:t>
            </a:fld>
            <a:endParaRPr lang="en-US"/>
          </a:p>
        </p:txBody>
      </p:sp>
    </p:spTree>
    <p:extLst>
      <p:ext uri="{BB962C8B-B14F-4D97-AF65-F5344CB8AC3E}">
        <p14:creationId xmlns:p14="http://schemas.microsoft.com/office/powerpoint/2010/main" val="2426936963"/>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0798"/>
            <a:ext cx="8229600" cy="1143000"/>
          </a:xfrm>
        </p:spPr>
        <p:txBody>
          <a:bodyPr>
            <a:normAutofit/>
          </a:bodyPr>
          <a:lstStyle/>
          <a:p>
            <a:r>
              <a:rPr lang="en-US" dirty="0" smtClean="0"/>
              <a:t>Deep learning classification</a:t>
            </a:r>
            <a:endParaRPr lang="en-US" dirty="0"/>
          </a:p>
        </p:txBody>
      </p:sp>
      <p:sp>
        <p:nvSpPr>
          <p:cNvPr id="3" name="Content Placeholder 2"/>
          <p:cNvSpPr>
            <a:spLocks noGrp="1"/>
          </p:cNvSpPr>
          <p:nvPr>
            <p:ph sz="half" idx="1"/>
          </p:nvPr>
        </p:nvSpPr>
        <p:spPr>
          <a:xfrm>
            <a:off x="386080" y="4998720"/>
            <a:ext cx="8300720" cy="1523683"/>
          </a:xfrm>
        </p:spPr>
        <p:txBody>
          <a:bodyPr>
            <a:normAutofit fontScale="85000" lnSpcReduction="20000"/>
          </a:bodyPr>
          <a:lstStyle/>
          <a:p>
            <a:r>
              <a:rPr lang="en-US" dirty="0" smtClean="0"/>
              <a:t>Train a network to classify condyles into a category </a:t>
            </a:r>
            <a:endParaRPr lang="en-US" dirty="0" smtClean="0"/>
          </a:p>
          <a:p>
            <a:r>
              <a:rPr lang="en-US" dirty="0" smtClean="0"/>
              <a:t>5 Fully connected layers</a:t>
            </a:r>
          </a:p>
          <a:p>
            <a:r>
              <a:rPr lang="en-US" dirty="0" smtClean="0"/>
              <a:t>Drop out 0.5</a:t>
            </a:r>
          </a:p>
          <a:p>
            <a:r>
              <a:rPr lang="en-US" dirty="0" smtClean="0"/>
              <a:t>Regularization</a:t>
            </a:r>
            <a:endParaRPr lang="en-US" dirty="0" smtClean="0"/>
          </a:p>
        </p:txBody>
      </p:sp>
      <p:pic>
        <p:nvPicPr>
          <p:cNvPr id="6" name="Picture 5" descr="net_model.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200" y="980930"/>
            <a:ext cx="9144000" cy="2893219"/>
          </a:xfrm>
          <a:prstGeom prst="rect">
            <a:avLst/>
          </a:prstGeom>
        </p:spPr>
      </p:pic>
      <p:pic>
        <p:nvPicPr>
          <p:cNvPr id="7" name="Picture 6"/>
          <p:cNvPicPr>
            <a:picLocks noChangeAspect="1"/>
          </p:cNvPicPr>
          <p:nvPr/>
        </p:nvPicPr>
        <p:blipFill>
          <a:blip r:embed="rId3"/>
          <a:stretch>
            <a:fillRect/>
          </a:stretch>
        </p:blipFill>
        <p:spPr>
          <a:xfrm>
            <a:off x="0" y="3978649"/>
            <a:ext cx="9144000" cy="876822"/>
          </a:xfrm>
          <a:prstGeom prst="rect">
            <a:avLst/>
          </a:prstGeom>
        </p:spPr>
      </p:pic>
      <p:sp>
        <p:nvSpPr>
          <p:cNvPr id="4" name="Slide Number Placeholder 3"/>
          <p:cNvSpPr>
            <a:spLocks noGrp="1"/>
          </p:cNvSpPr>
          <p:nvPr>
            <p:ph type="sldNum" sz="quarter" idx="12"/>
          </p:nvPr>
        </p:nvSpPr>
        <p:spPr/>
        <p:txBody>
          <a:bodyPr/>
          <a:lstStyle/>
          <a:p>
            <a:fld id="{E6FC4F06-18BF-E542-A7E8-63B64C04190B}" type="slidenum">
              <a:rPr lang="en-US" smtClean="0"/>
              <a:t>19</a:t>
            </a:fld>
            <a:endParaRPr lang="en-US"/>
          </a:p>
        </p:txBody>
      </p:sp>
    </p:spTree>
    <p:extLst>
      <p:ext uri="{BB962C8B-B14F-4D97-AF65-F5344CB8AC3E}">
        <p14:creationId xmlns:p14="http://schemas.microsoft.com/office/powerpoint/2010/main" val="605433888"/>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US" dirty="0"/>
          </a:p>
        </p:txBody>
      </p:sp>
      <p:sp>
        <p:nvSpPr>
          <p:cNvPr id="4" name="Content Placeholder 3"/>
          <p:cNvSpPr>
            <a:spLocks noGrp="1"/>
          </p:cNvSpPr>
          <p:nvPr>
            <p:ph sz="half" idx="1"/>
          </p:nvPr>
        </p:nvSpPr>
        <p:spPr>
          <a:xfrm>
            <a:off x="0" y="1417638"/>
            <a:ext cx="4950600" cy="5294849"/>
          </a:xfrm>
        </p:spPr>
        <p:txBody>
          <a:bodyPr>
            <a:normAutofit/>
          </a:bodyPr>
          <a:lstStyle/>
          <a:p>
            <a:r>
              <a:rPr lang="en-US" dirty="0" err="1" smtClean="0"/>
              <a:t>Temporomandibular</a:t>
            </a:r>
            <a:r>
              <a:rPr lang="en-US" dirty="0" smtClean="0"/>
              <a:t> Joint Osteoarthritis (TMJ OA):</a:t>
            </a:r>
          </a:p>
          <a:p>
            <a:pPr lvl="1"/>
            <a:r>
              <a:rPr lang="en-US" dirty="0" smtClean="0"/>
              <a:t>OA affects 15% of adults</a:t>
            </a:r>
          </a:p>
          <a:p>
            <a:pPr lvl="1"/>
            <a:r>
              <a:rPr lang="en-US" dirty="0" smtClean="0"/>
              <a:t>Complex pathogenesis.</a:t>
            </a:r>
          </a:p>
          <a:p>
            <a:pPr lvl="1"/>
            <a:r>
              <a:rPr lang="en-US" dirty="0" smtClean="0"/>
              <a:t>Symptoms are different from patient to patient. </a:t>
            </a:r>
          </a:p>
          <a:p>
            <a:pPr lvl="1"/>
            <a:r>
              <a:rPr lang="en-US" dirty="0" smtClean="0"/>
              <a:t>Pain, limited jaw movement, grinding, clicking.</a:t>
            </a:r>
          </a:p>
          <a:p>
            <a:pPr lvl="1"/>
            <a:r>
              <a:rPr lang="en-US" dirty="0" smtClean="0"/>
              <a:t>May repair and adapt or go into aggressive bone destruction.</a:t>
            </a:r>
          </a:p>
          <a:p>
            <a:pPr lvl="1"/>
            <a:endParaRPr lang="en-US" dirty="0" smtClean="0"/>
          </a:p>
          <a:p>
            <a:pPr lvl="1"/>
            <a:endParaRPr lang="en-US" dirty="0" smtClean="0"/>
          </a:p>
          <a:p>
            <a:pPr lvl="1"/>
            <a:endParaRPr lang="en-US" dirty="0"/>
          </a:p>
        </p:txBody>
      </p:sp>
      <p:pic>
        <p:nvPicPr>
          <p:cNvPr id="8" name="Content Placeholder 7" descr="mandibular-condyles.png"/>
          <p:cNvPicPr>
            <a:picLocks noGrp="1" noChangeAspect="1"/>
          </p:cNvPicPr>
          <p:nvPr>
            <p:ph sz="half" idx="2"/>
          </p:nvPr>
        </p:nvPicPr>
        <p:blipFill>
          <a:blip r:embed="rId3">
            <a:extLst>
              <a:ext uri="{28A0092B-C50C-407E-A947-70E740481C1C}">
                <a14:useLocalDpi xmlns:a14="http://schemas.microsoft.com/office/drawing/2010/main" val="0"/>
              </a:ext>
            </a:extLst>
          </a:blip>
          <a:srcRect l="5384" r="5384"/>
          <a:stretch>
            <a:fillRect/>
          </a:stretch>
        </p:blipFill>
        <p:spPr>
          <a:xfrm>
            <a:off x="4950600" y="1600200"/>
            <a:ext cx="4038600" cy="4525963"/>
          </a:xfrm>
          <a:prstGeom prst="rect">
            <a:avLst/>
          </a:prstGeom>
        </p:spPr>
      </p:pic>
      <p:sp>
        <p:nvSpPr>
          <p:cNvPr id="3" name="Slide Number Placeholder 2"/>
          <p:cNvSpPr>
            <a:spLocks noGrp="1"/>
          </p:cNvSpPr>
          <p:nvPr>
            <p:ph type="sldNum" sz="quarter" idx="12"/>
          </p:nvPr>
        </p:nvSpPr>
        <p:spPr/>
        <p:txBody>
          <a:bodyPr/>
          <a:lstStyle/>
          <a:p>
            <a:fld id="{E6FC4F06-18BF-E542-A7E8-63B64C04190B}" type="slidenum">
              <a:rPr lang="en-US" smtClean="0"/>
              <a:t>2</a:t>
            </a:fld>
            <a:endParaRPr lang="en-US"/>
          </a:p>
        </p:txBody>
      </p:sp>
    </p:spTree>
    <p:extLst>
      <p:ext uri="{BB962C8B-B14F-4D97-AF65-F5344CB8AC3E}">
        <p14:creationId xmlns:p14="http://schemas.microsoft.com/office/powerpoint/2010/main" val="1891145897"/>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Neural Network Training</a:t>
            </a:r>
            <a:endParaRPr lang="en-US" dirty="0"/>
          </a:p>
        </p:txBody>
      </p:sp>
      <p:pic>
        <p:nvPicPr>
          <p:cNvPr id="5" name="Picture 4" descr="CrossEntropy.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9535" y="1581507"/>
            <a:ext cx="8172450" cy="4108450"/>
          </a:xfrm>
          <a:prstGeom prst="rect">
            <a:avLst/>
          </a:prstGeom>
        </p:spPr>
      </p:pic>
      <p:sp>
        <p:nvSpPr>
          <p:cNvPr id="3" name="Slide Number Placeholder 2"/>
          <p:cNvSpPr>
            <a:spLocks noGrp="1"/>
          </p:cNvSpPr>
          <p:nvPr>
            <p:ph type="sldNum" sz="quarter" idx="12"/>
          </p:nvPr>
        </p:nvSpPr>
        <p:spPr/>
        <p:txBody>
          <a:bodyPr/>
          <a:lstStyle/>
          <a:p>
            <a:fld id="{E6FC4F06-18BF-E542-A7E8-63B64C04190B}" type="slidenum">
              <a:rPr lang="en-US" smtClean="0"/>
              <a:t>20</a:t>
            </a:fld>
            <a:endParaRPr lang="en-US"/>
          </a:p>
        </p:txBody>
      </p:sp>
    </p:spTree>
    <p:extLst>
      <p:ext uri="{BB962C8B-B14F-4D97-AF65-F5344CB8AC3E}">
        <p14:creationId xmlns:p14="http://schemas.microsoft.com/office/powerpoint/2010/main" val="2035057942"/>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Neural Network Accuracy during training</a:t>
            </a:r>
            <a:endParaRPr lang="en-US" dirty="0"/>
          </a:p>
        </p:txBody>
      </p:sp>
      <p:pic>
        <p:nvPicPr>
          <p:cNvPr id="5" name="Picture 4" descr="Accuracy.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735056"/>
            <a:ext cx="9007877" cy="4567275"/>
          </a:xfrm>
          <a:prstGeom prst="rect">
            <a:avLst/>
          </a:prstGeom>
        </p:spPr>
      </p:pic>
      <p:sp>
        <p:nvSpPr>
          <p:cNvPr id="3" name="Slide Number Placeholder 2"/>
          <p:cNvSpPr>
            <a:spLocks noGrp="1"/>
          </p:cNvSpPr>
          <p:nvPr>
            <p:ph type="sldNum" sz="quarter" idx="12"/>
          </p:nvPr>
        </p:nvSpPr>
        <p:spPr/>
        <p:txBody>
          <a:bodyPr/>
          <a:lstStyle/>
          <a:p>
            <a:fld id="{E6FC4F06-18BF-E542-A7E8-63B64C04190B}" type="slidenum">
              <a:rPr lang="en-US" smtClean="0"/>
              <a:t>21</a:t>
            </a:fld>
            <a:endParaRPr lang="en-US"/>
          </a:p>
        </p:txBody>
      </p:sp>
    </p:spTree>
    <p:extLst>
      <p:ext uri="{BB962C8B-B14F-4D97-AF65-F5344CB8AC3E}">
        <p14:creationId xmlns:p14="http://schemas.microsoft.com/office/powerpoint/2010/main" val="3505866171"/>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Classification results on original data</a:t>
            </a:r>
            <a:endParaRPr lang="en-US" dirty="0"/>
          </a:p>
        </p:txBody>
      </p:sp>
      <p:pic>
        <p:nvPicPr>
          <p:cNvPr id="3" name="Picture 2"/>
          <p:cNvPicPr>
            <a:picLocks noChangeAspect="1"/>
          </p:cNvPicPr>
          <p:nvPr/>
        </p:nvPicPr>
        <p:blipFill>
          <a:blip r:embed="rId2"/>
          <a:stretch>
            <a:fillRect/>
          </a:stretch>
        </p:blipFill>
        <p:spPr>
          <a:xfrm>
            <a:off x="1258214" y="1224177"/>
            <a:ext cx="6781589" cy="5297733"/>
          </a:xfrm>
          <a:prstGeom prst="rect">
            <a:avLst/>
          </a:prstGeom>
        </p:spPr>
      </p:pic>
      <p:sp>
        <p:nvSpPr>
          <p:cNvPr id="4" name="Slide Number Placeholder 3"/>
          <p:cNvSpPr>
            <a:spLocks noGrp="1"/>
          </p:cNvSpPr>
          <p:nvPr>
            <p:ph type="sldNum" sz="quarter" idx="12"/>
          </p:nvPr>
        </p:nvSpPr>
        <p:spPr/>
        <p:txBody>
          <a:bodyPr/>
          <a:lstStyle/>
          <a:p>
            <a:fld id="{E6FC4F06-18BF-E542-A7E8-63B64C04190B}" type="slidenum">
              <a:rPr lang="en-US" smtClean="0"/>
              <a:t>22</a:t>
            </a:fld>
            <a:endParaRPr lang="en-US"/>
          </a:p>
        </p:txBody>
      </p:sp>
    </p:spTree>
    <p:extLst>
      <p:ext uri="{BB962C8B-B14F-4D97-AF65-F5344CB8AC3E}">
        <p14:creationId xmlns:p14="http://schemas.microsoft.com/office/powerpoint/2010/main" val="2318448707"/>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Fit original data using Active Shape Model</a:t>
            </a:r>
            <a:endParaRPr lang="en-US" dirty="0"/>
          </a:p>
        </p:txBody>
      </p:sp>
      <p:sp>
        <p:nvSpPr>
          <p:cNvPr id="3" name="Content Placeholder 2"/>
          <p:cNvSpPr>
            <a:spLocks noGrp="1"/>
          </p:cNvSpPr>
          <p:nvPr>
            <p:ph sz="half" idx="1"/>
          </p:nvPr>
        </p:nvSpPr>
        <p:spPr>
          <a:xfrm>
            <a:off x="457200" y="1600200"/>
            <a:ext cx="8229600" cy="4525963"/>
          </a:xfrm>
        </p:spPr>
        <p:txBody>
          <a:bodyPr>
            <a:normAutofit fontScale="77500" lnSpcReduction="20000"/>
          </a:bodyPr>
          <a:lstStyle/>
          <a:p>
            <a:r>
              <a:rPr lang="en-US" dirty="0" err="1" smtClean="0"/>
              <a:t>def</a:t>
            </a:r>
            <a:r>
              <a:rPr lang="en-US" dirty="0" smtClean="0"/>
              <a:t> </a:t>
            </a:r>
            <a:r>
              <a:rPr lang="en-US" dirty="0" err="1" smtClean="0"/>
              <a:t>cost_fit</a:t>
            </a:r>
            <a:r>
              <a:rPr lang="en-US" dirty="0" smtClean="0"/>
              <a:t>(x):</a:t>
            </a:r>
          </a:p>
          <a:p>
            <a:endParaRPr lang="en-US" dirty="0" smtClean="0"/>
          </a:p>
          <a:p>
            <a:r>
              <a:rPr lang="en-US" dirty="0" smtClean="0"/>
              <a:t>    points = </a:t>
            </a:r>
            <a:r>
              <a:rPr lang="en-US" dirty="0" err="1" smtClean="0"/>
              <a:t>pca.inverse_transform</a:t>
            </a:r>
            <a:r>
              <a:rPr lang="en-US" dirty="0" smtClean="0"/>
              <a:t>(</a:t>
            </a:r>
            <a:r>
              <a:rPr lang="en-US" dirty="0" err="1" smtClean="0"/>
              <a:t>x.reshape</a:t>
            </a:r>
            <a:r>
              <a:rPr lang="en-US" dirty="0" smtClean="0"/>
              <a:t>(1, -1))</a:t>
            </a:r>
          </a:p>
          <a:p>
            <a:r>
              <a:rPr lang="en-US" dirty="0" smtClean="0"/>
              <a:t>    points += X_</a:t>
            </a:r>
          </a:p>
          <a:p>
            <a:r>
              <a:rPr lang="en-US" dirty="0" smtClean="0"/>
              <a:t>    points = </a:t>
            </a:r>
            <a:r>
              <a:rPr lang="en-US" dirty="0" err="1" smtClean="0"/>
              <a:t>points.reshape</a:t>
            </a:r>
            <a:r>
              <a:rPr lang="en-US" dirty="0" smtClean="0"/>
              <a:t>(-1).reshape(-1, 3)</a:t>
            </a:r>
          </a:p>
          <a:p>
            <a:r>
              <a:rPr lang="en-US" dirty="0" smtClean="0"/>
              <a:t>    </a:t>
            </a:r>
          </a:p>
          <a:p>
            <a:r>
              <a:rPr lang="en-US" dirty="0" smtClean="0"/>
              <a:t>    </a:t>
            </a:r>
            <a:r>
              <a:rPr lang="en-US" dirty="0" err="1" smtClean="0"/>
              <a:t>costdiff</a:t>
            </a:r>
            <a:r>
              <a:rPr lang="en-US" dirty="0" smtClean="0"/>
              <a:t> = []</a:t>
            </a:r>
          </a:p>
          <a:p>
            <a:r>
              <a:rPr lang="en-US" dirty="0" smtClean="0"/>
              <a:t>    for p in points:</a:t>
            </a:r>
          </a:p>
          <a:p>
            <a:r>
              <a:rPr lang="en-US" dirty="0" smtClean="0"/>
              <a:t>        </a:t>
            </a:r>
            <a:r>
              <a:rPr lang="en-US" dirty="0" err="1" smtClean="0"/>
              <a:t>pid</a:t>
            </a:r>
            <a:r>
              <a:rPr lang="en-US" dirty="0" smtClean="0"/>
              <a:t> = </a:t>
            </a:r>
            <a:r>
              <a:rPr lang="en-US" dirty="0" err="1" smtClean="0"/>
              <a:t>pointlocator.FindClosestPoint</a:t>
            </a:r>
            <a:r>
              <a:rPr lang="en-US" dirty="0" smtClean="0"/>
              <a:t>(p)</a:t>
            </a:r>
          </a:p>
          <a:p>
            <a:r>
              <a:rPr lang="en-US" dirty="0" smtClean="0"/>
              <a:t>        </a:t>
            </a:r>
            <a:r>
              <a:rPr lang="en-US" dirty="0" err="1" smtClean="0"/>
              <a:t>shapepoint</a:t>
            </a:r>
            <a:r>
              <a:rPr lang="en-US" dirty="0" smtClean="0"/>
              <a:t> = </a:t>
            </a:r>
            <a:r>
              <a:rPr lang="en-US" dirty="0" err="1" smtClean="0"/>
              <a:t>shapepoints.GetPoint</a:t>
            </a:r>
            <a:r>
              <a:rPr lang="en-US" dirty="0" smtClean="0"/>
              <a:t>(</a:t>
            </a:r>
            <a:r>
              <a:rPr lang="en-US" dirty="0" err="1" smtClean="0"/>
              <a:t>pid</a:t>
            </a:r>
            <a:r>
              <a:rPr lang="en-US" dirty="0" smtClean="0"/>
              <a:t>)</a:t>
            </a:r>
          </a:p>
          <a:p>
            <a:r>
              <a:rPr lang="en-US" dirty="0" smtClean="0"/>
              <a:t>        </a:t>
            </a:r>
            <a:r>
              <a:rPr lang="en-US" dirty="0" err="1" smtClean="0"/>
              <a:t>costdiff.append</a:t>
            </a:r>
            <a:r>
              <a:rPr lang="en-US" dirty="0" smtClean="0"/>
              <a:t>(p - </a:t>
            </a:r>
            <a:r>
              <a:rPr lang="en-US" dirty="0" err="1" smtClean="0"/>
              <a:t>shapepoint</a:t>
            </a:r>
            <a:r>
              <a:rPr lang="en-US" dirty="0" smtClean="0"/>
              <a:t>)</a:t>
            </a:r>
          </a:p>
          <a:p>
            <a:r>
              <a:rPr lang="en-US" dirty="0" smtClean="0"/>
              <a:t>    </a:t>
            </a:r>
          </a:p>
          <a:p>
            <a:r>
              <a:rPr lang="en-US" dirty="0" smtClean="0"/>
              <a:t>    return </a:t>
            </a:r>
            <a:r>
              <a:rPr lang="en-US" dirty="0" err="1" smtClean="0"/>
              <a:t>np.array</a:t>
            </a:r>
            <a:r>
              <a:rPr lang="en-US" dirty="0" smtClean="0"/>
              <a:t>(</a:t>
            </a:r>
            <a:r>
              <a:rPr lang="en-US" dirty="0" err="1" smtClean="0"/>
              <a:t>costdiff</a:t>
            </a:r>
            <a:r>
              <a:rPr lang="en-US" dirty="0" smtClean="0"/>
              <a:t>).reshape(-1)</a:t>
            </a:r>
            <a:endParaRPr lang="en-US" dirty="0"/>
          </a:p>
        </p:txBody>
      </p:sp>
      <p:sp>
        <p:nvSpPr>
          <p:cNvPr id="4" name="Slide Number Placeholder 3"/>
          <p:cNvSpPr>
            <a:spLocks noGrp="1"/>
          </p:cNvSpPr>
          <p:nvPr>
            <p:ph type="sldNum" sz="quarter" idx="12"/>
          </p:nvPr>
        </p:nvSpPr>
        <p:spPr/>
        <p:txBody>
          <a:bodyPr/>
          <a:lstStyle/>
          <a:p>
            <a:fld id="{E6FC4F06-18BF-E542-A7E8-63B64C04190B}" type="slidenum">
              <a:rPr lang="en-US" smtClean="0"/>
              <a:t>23</a:t>
            </a:fld>
            <a:endParaRPr lang="en-US"/>
          </a:p>
        </p:txBody>
      </p:sp>
    </p:spTree>
    <p:extLst>
      <p:ext uri="{BB962C8B-B14F-4D97-AF65-F5344CB8AC3E}">
        <p14:creationId xmlns:p14="http://schemas.microsoft.com/office/powerpoint/2010/main" val="182245457"/>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Classification results on fitted data</a:t>
            </a:r>
            <a:endParaRPr lang="en-US" dirty="0"/>
          </a:p>
        </p:txBody>
      </p:sp>
      <p:pic>
        <p:nvPicPr>
          <p:cNvPr id="5" name="Picture 4"/>
          <p:cNvPicPr>
            <a:picLocks noChangeAspect="1"/>
          </p:cNvPicPr>
          <p:nvPr/>
        </p:nvPicPr>
        <p:blipFill>
          <a:blip r:embed="rId2"/>
          <a:stretch>
            <a:fillRect/>
          </a:stretch>
        </p:blipFill>
        <p:spPr>
          <a:xfrm>
            <a:off x="941190" y="1699185"/>
            <a:ext cx="7247565" cy="4776082"/>
          </a:xfrm>
          <a:prstGeom prst="rect">
            <a:avLst/>
          </a:prstGeom>
        </p:spPr>
      </p:pic>
      <p:sp>
        <p:nvSpPr>
          <p:cNvPr id="3" name="Slide Number Placeholder 2"/>
          <p:cNvSpPr>
            <a:spLocks noGrp="1"/>
          </p:cNvSpPr>
          <p:nvPr>
            <p:ph type="sldNum" sz="quarter" idx="12"/>
          </p:nvPr>
        </p:nvSpPr>
        <p:spPr/>
        <p:txBody>
          <a:bodyPr/>
          <a:lstStyle/>
          <a:p>
            <a:fld id="{E6FC4F06-18BF-E542-A7E8-63B64C04190B}" type="slidenum">
              <a:rPr lang="en-US" smtClean="0"/>
              <a:t>24</a:t>
            </a:fld>
            <a:endParaRPr lang="en-US"/>
          </a:p>
        </p:txBody>
      </p:sp>
    </p:spTree>
    <p:extLst>
      <p:ext uri="{BB962C8B-B14F-4D97-AF65-F5344CB8AC3E}">
        <p14:creationId xmlns:p14="http://schemas.microsoft.com/office/powerpoint/2010/main" val="1810377575"/>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Classification results on test data</a:t>
            </a:r>
            <a:endParaRPr lang="en-US" dirty="0"/>
          </a:p>
        </p:txBody>
      </p:sp>
      <p:pic>
        <p:nvPicPr>
          <p:cNvPr id="5" name="Picture 4"/>
          <p:cNvPicPr>
            <a:picLocks noChangeAspect="1"/>
          </p:cNvPicPr>
          <p:nvPr/>
        </p:nvPicPr>
        <p:blipFill>
          <a:blip r:embed="rId3"/>
          <a:stretch>
            <a:fillRect/>
          </a:stretch>
        </p:blipFill>
        <p:spPr>
          <a:xfrm>
            <a:off x="861813" y="1417638"/>
            <a:ext cx="7746610" cy="4669505"/>
          </a:xfrm>
          <a:prstGeom prst="rect">
            <a:avLst/>
          </a:prstGeom>
        </p:spPr>
      </p:pic>
      <p:sp>
        <p:nvSpPr>
          <p:cNvPr id="3" name="Slide Number Placeholder 2"/>
          <p:cNvSpPr>
            <a:spLocks noGrp="1"/>
          </p:cNvSpPr>
          <p:nvPr>
            <p:ph type="sldNum" sz="quarter" idx="12"/>
          </p:nvPr>
        </p:nvSpPr>
        <p:spPr/>
        <p:txBody>
          <a:bodyPr/>
          <a:lstStyle/>
          <a:p>
            <a:fld id="{E6FC4F06-18BF-E542-A7E8-63B64C04190B}" type="slidenum">
              <a:rPr lang="en-US" smtClean="0"/>
              <a:t>25</a:t>
            </a:fld>
            <a:endParaRPr lang="en-US"/>
          </a:p>
        </p:txBody>
      </p:sp>
    </p:spTree>
    <p:extLst>
      <p:ext uri="{BB962C8B-B14F-4D97-AF65-F5344CB8AC3E}">
        <p14:creationId xmlns:p14="http://schemas.microsoft.com/office/powerpoint/2010/main" val="297546409"/>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 SVA</a:t>
            </a:r>
            <a:endParaRPr lang="en-US" dirty="0"/>
          </a:p>
        </p:txBody>
      </p:sp>
      <p:sp>
        <p:nvSpPr>
          <p:cNvPr id="5" name="Content Placeholder 4"/>
          <p:cNvSpPr>
            <a:spLocks noGrp="1"/>
          </p:cNvSpPr>
          <p:nvPr>
            <p:ph idx="1"/>
          </p:nvPr>
        </p:nvSpPr>
        <p:spPr>
          <a:xfrm>
            <a:off x="0" y="1323710"/>
            <a:ext cx="9144000" cy="5534290"/>
          </a:xfrm>
        </p:spPr>
        <p:txBody>
          <a:bodyPr>
            <a:normAutofit/>
          </a:bodyPr>
          <a:lstStyle/>
          <a:p>
            <a:r>
              <a:rPr lang="en-US" dirty="0" smtClean="0"/>
              <a:t>Use only geometric features.</a:t>
            </a:r>
            <a:endParaRPr lang="en-US" dirty="0" smtClean="0"/>
          </a:p>
          <a:p>
            <a:r>
              <a:rPr lang="en-US" dirty="0" smtClean="0"/>
              <a:t>Classification </a:t>
            </a:r>
            <a:r>
              <a:rPr lang="en-US" dirty="0" smtClean="0"/>
              <a:t>approach seems promising </a:t>
            </a:r>
            <a:endParaRPr lang="en-US" dirty="0" smtClean="0"/>
          </a:p>
          <a:p>
            <a:pPr lvl="1"/>
            <a:r>
              <a:rPr lang="en-US" dirty="0" smtClean="0"/>
              <a:t>Enhance our </a:t>
            </a:r>
            <a:r>
              <a:rPr lang="en-US" dirty="0" smtClean="0"/>
              <a:t>understanding about shape changes that TMJ OA patients undergo during the course of the disease. </a:t>
            </a:r>
          </a:p>
          <a:p>
            <a:r>
              <a:rPr lang="en-US" dirty="0" smtClean="0"/>
              <a:t>Future work </a:t>
            </a:r>
            <a:endParaRPr lang="en-US" dirty="0" smtClean="0"/>
          </a:p>
          <a:p>
            <a:pPr lvl="1"/>
            <a:r>
              <a:rPr lang="en-US" dirty="0" smtClean="0"/>
              <a:t>Use different shape descriptors</a:t>
            </a:r>
          </a:p>
          <a:p>
            <a:pPr lvl="2"/>
            <a:r>
              <a:rPr lang="en-US" dirty="0" smtClean="0"/>
              <a:t>Heat </a:t>
            </a:r>
            <a:r>
              <a:rPr lang="en-US" dirty="0" smtClean="0"/>
              <a:t>kernel </a:t>
            </a:r>
            <a:r>
              <a:rPr lang="en-US" dirty="0" smtClean="0"/>
              <a:t>signature</a:t>
            </a:r>
          </a:p>
          <a:p>
            <a:pPr lvl="1"/>
            <a:r>
              <a:rPr lang="en-US" dirty="0" smtClean="0"/>
              <a:t>PCA vs. </a:t>
            </a:r>
            <a:r>
              <a:rPr lang="en-US" dirty="0" err="1" smtClean="0"/>
              <a:t>KernelPCA</a:t>
            </a:r>
            <a:r>
              <a:rPr lang="en-US" dirty="0" smtClean="0"/>
              <a:t> vs. PNS</a:t>
            </a:r>
            <a:endParaRPr lang="en-US" dirty="0"/>
          </a:p>
        </p:txBody>
      </p:sp>
      <p:sp>
        <p:nvSpPr>
          <p:cNvPr id="3" name="Slide Number Placeholder 2"/>
          <p:cNvSpPr>
            <a:spLocks noGrp="1"/>
          </p:cNvSpPr>
          <p:nvPr>
            <p:ph type="sldNum" sz="quarter" idx="12"/>
          </p:nvPr>
        </p:nvSpPr>
        <p:spPr/>
        <p:txBody>
          <a:bodyPr/>
          <a:lstStyle/>
          <a:p>
            <a:fld id="{E6FC4F06-18BF-E542-A7E8-63B64C04190B}" type="slidenum">
              <a:rPr lang="en-US" smtClean="0"/>
              <a:t>26</a:t>
            </a:fld>
            <a:endParaRPr lang="en-US"/>
          </a:p>
        </p:txBody>
      </p:sp>
    </p:spTree>
    <p:extLst>
      <p:ext uri="{BB962C8B-B14F-4D97-AF65-F5344CB8AC3E}">
        <p14:creationId xmlns:p14="http://schemas.microsoft.com/office/powerpoint/2010/main" val="2647509911"/>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Heat Kernel signature</a:t>
            </a:r>
            <a:endParaRPr lang="en-US" dirty="0"/>
          </a:p>
        </p:txBody>
      </p:sp>
      <p:pic>
        <p:nvPicPr>
          <p:cNvPr id="4" name="Picture 3" descr="DensityEstimates.bmp"/>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49928"/>
            <a:ext cx="9144000" cy="5143500"/>
          </a:xfrm>
          <a:prstGeom prst="rect">
            <a:avLst/>
          </a:prstGeom>
        </p:spPr>
      </p:pic>
      <p:sp>
        <p:nvSpPr>
          <p:cNvPr id="5" name="Slide Number Placeholder 4"/>
          <p:cNvSpPr>
            <a:spLocks noGrp="1"/>
          </p:cNvSpPr>
          <p:nvPr>
            <p:ph type="sldNum" sz="quarter" idx="12"/>
          </p:nvPr>
        </p:nvSpPr>
        <p:spPr/>
        <p:txBody>
          <a:bodyPr/>
          <a:lstStyle/>
          <a:p>
            <a:fld id="{E6FC4F06-18BF-E542-A7E8-63B64C04190B}" type="slidenum">
              <a:rPr lang="en-US" smtClean="0"/>
              <a:t>27</a:t>
            </a:fld>
            <a:endParaRPr lang="en-US"/>
          </a:p>
        </p:txBody>
      </p:sp>
    </p:spTree>
    <p:extLst>
      <p:ext uri="{BB962C8B-B14F-4D97-AF65-F5344CB8AC3E}">
        <p14:creationId xmlns:p14="http://schemas.microsoft.com/office/powerpoint/2010/main" val="2225157835"/>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3450"/>
            <a:ext cx="8229600" cy="1143000"/>
          </a:xfrm>
        </p:spPr>
        <p:txBody>
          <a:bodyPr/>
          <a:lstStyle/>
          <a:p>
            <a:r>
              <a:rPr lang="en-US" dirty="0" smtClean="0"/>
              <a:t>Introduction</a:t>
            </a:r>
            <a:endParaRPr lang="en-US" dirty="0"/>
          </a:p>
        </p:txBody>
      </p:sp>
      <p:sp>
        <p:nvSpPr>
          <p:cNvPr id="3" name="Content Placeholder 2"/>
          <p:cNvSpPr>
            <a:spLocks noGrp="1"/>
          </p:cNvSpPr>
          <p:nvPr>
            <p:ph sz="half" idx="1"/>
          </p:nvPr>
        </p:nvSpPr>
        <p:spPr>
          <a:xfrm>
            <a:off x="457200" y="798947"/>
            <a:ext cx="8229600" cy="2797693"/>
          </a:xfrm>
        </p:spPr>
        <p:txBody>
          <a:bodyPr/>
          <a:lstStyle/>
          <a:p>
            <a:r>
              <a:rPr lang="en-US" dirty="0" smtClean="0"/>
              <a:t>No disease-modifying therapy exists for OA. </a:t>
            </a:r>
          </a:p>
          <a:p>
            <a:r>
              <a:rPr lang="en-US" dirty="0" smtClean="0"/>
              <a:t>A biomarker is needed</a:t>
            </a:r>
          </a:p>
          <a:p>
            <a:pPr lvl="1"/>
            <a:r>
              <a:rPr lang="en-US" dirty="0" smtClean="0"/>
              <a:t>Signal morphological and pathological changes. </a:t>
            </a:r>
          </a:p>
          <a:p>
            <a:pPr lvl="1"/>
            <a:r>
              <a:rPr lang="en-US" dirty="0" smtClean="0"/>
              <a:t>Usable in earliest stages of OA throughout the course of the disease.</a:t>
            </a:r>
          </a:p>
          <a:p>
            <a:r>
              <a:rPr lang="en-US" dirty="0" smtClean="0"/>
              <a:t>Disease treatment focused on pain management.</a:t>
            </a:r>
          </a:p>
          <a:p>
            <a:pPr lvl="1"/>
            <a:endParaRPr lang="en-US" dirty="0" smtClean="0"/>
          </a:p>
        </p:txBody>
      </p:sp>
      <p:pic>
        <p:nvPicPr>
          <p:cNvPr id="5" name="Picture 4" descr="stagesOfBoneResorption.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1360" y="3505200"/>
            <a:ext cx="7386320" cy="3256960"/>
          </a:xfrm>
          <a:prstGeom prst="rect">
            <a:avLst/>
          </a:prstGeom>
        </p:spPr>
      </p:pic>
      <p:sp>
        <p:nvSpPr>
          <p:cNvPr id="4" name="Slide Number Placeholder 3"/>
          <p:cNvSpPr>
            <a:spLocks noGrp="1"/>
          </p:cNvSpPr>
          <p:nvPr>
            <p:ph type="sldNum" sz="quarter" idx="12"/>
          </p:nvPr>
        </p:nvSpPr>
        <p:spPr/>
        <p:txBody>
          <a:bodyPr/>
          <a:lstStyle/>
          <a:p>
            <a:fld id="{E6FC4F06-18BF-E542-A7E8-63B64C04190B}" type="slidenum">
              <a:rPr lang="en-US" smtClean="0"/>
              <a:t>3</a:t>
            </a:fld>
            <a:endParaRPr lang="en-US"/>
          </a:p>
        </p:txBody>
      </p:sp>
    </p:spTree>
    <p:extLst>
      <p:ext uri="{BB962C8B-B14F-4D97-AF65-F5344CB8AC3E}">
        <p14:creationId xmlns:p14="http://schemas.microsoft.com/office/powerpoint/2010/main" val="2422584559"/>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8830"/>
            <a:ext cx="8229600" cy="1143000"/>
          </a:xfrm>
        </p:spPr>
        <p:txBody>
          <a:bodyPr/>
          <a:lstStyle/>
          <a:p>
            <a:r>
              <a:rPr lang="en-US" dirty="0" smtClean="0"/>
              <a:t>Materials</a:t>
            </a:r>
            <a:endParaRPr lang="en-US" dirty="0"/>
          </a:p>
        </p:txBody>
      </p:sp>
      <p:sp>
        <p:nvSpPr>
          <p:cNvPr id="3" name="Content Placeholder 2"/>
          <p:cNvSpPr>
            <a:spLocks noGrp="1"/>
          </p:cNvSpPr>
          <p:nvPr>
            <p:ph idx="1"/>
          </p:nvPr>
        </p:nvSpPr>
        <p:spPr>
          <a:xfrm>
            <a:off x="457200" y="997199"/>
            <a:ext cx="8524616" cy="5635817"/>
          </a:xfrm>
        </p:spPr>
        <p:txBody>
          <a:bodyPr>
            <a:normAutofit fontScale="85000" lnSpcReduction="20000"/>
          </a:bodyPr>
          <a:lstStyle/>
          <a:p>
            <a:pPr marL="342900" lvl="1" indent="-342900">
              <a:buFont typeface="Arial"/>
              <a:buChar char="•"/>
            </a:pPr>
            <a:r>
              <a:rPr lang="en-US" b="1" dirty="0" smtClean="0">
                <a:solidFill>
                  <a:srgbClr val="FF0000"/>
                </a:solidFill>
              </a:rPr>
              <a:t>3D Surface representation for 293 condyles (105 Control and 154 with diagnosis of TMJ OA)</a:t>
            </a:r>
          </a:p>
          <a:p>
            <a:pPr lvl="1"/>
            <a:r>
              <a:rPr lang="en-US" b="1" dirty="0" smtClean="0">
                <a:solidFill>
                  <a:srgbClr val="FF0000"/>
                </a:solidFill>
              </a:rPr>
              <a:t>Cone Beam Computed Tomography (CBCT)</a:t>
            </a:r>
          </a:p>
          <a:p>
            <a:pPr lvl="1"/>
            <a:r>
              <a:rPr lang="en-US" b="1" dirty="0" smtClean="0">
                <a:solidFill>
                  <a:srgbClr val="FF0000"/>
                </a:solidFill>
              </a:rPr>
              <a:t>0.08 mm isotropic voxel size, 4cm x 4cm field of view scan using the 3D </a:t>
            </a:r>
            <a:r>
              <a:rPr lang="en-US" b="1" dirty="0" err="1" smtClean="0">
                <a:solidFill>
                  <a:srgbClr val="FF0000"/>
                </a:solidFill>
              </a:rPr>
              <a:t>Accuitomo</a:t>
            </a:r>
            <a:r>
              <a:rPr lang="en-US" b="1" dirty="0" smtClean="0">
                <a:solidFill>
                  <a:srgbClr val="FF0000"/>
                </a:solidFill>
              </a:rPr>
              <a:t> 170, Morita Corp.</a:t>
            </a:r>
          </a:p>
          <a:p>
            <a:r>
              <a:rPr lang="en-US" dirty="0" smtClean="0">
                <a:solidFill>
                  <a:schemeClr val="bg1">
                    <a:lumMod val="65000"/>
                  </a:schemeClr>
                </a:solidFill>
              </a:rPr>
              <a:t>Saliva</a:t>
            </a:r>
            <a:r>
              <a:rPr lang="en-US" b="1" dirty="0" smtClean="0">
                <a:solidFill>
                  <a:schemeClr val="bg1">
                    <a:lumMod val="65000"/>
                  </a:schemeClr>
                </a:solidFill>
              </a:rPr>
              <a:t> </a:t>
            </a:r>
            <a:r>
              <a:rPr lang="en-US" dirty="0">
                <a:solidFill>
                  <a:schemeClr val="bg1">
                    <a:lumMod val="65000"/>
                  </a:schemeClr>
                </a:solidFill>
              </a:rPr>
              <a:t>samples </a:t>
            </a:r>
            <a:endParaRPr lang="en-US" dirty="0" smtClean="0">
              <a:solidFill>
                <a:schemeClr val="bg1">
                  <a:lumMod val="65000"/>
                </a:schemeClr>
              </a:solidFill>
            </a:endParaRPr>
          </a:p>
          <a:p>
            <a:pPr lvl="1"/>
            <a:r>
              <a:rPr lang="en-US" dirty="0" smtClean="0">
                <a:solidFill>
                  <a:schemeClr val="bg1">
                    <a:lumMod val="65000"/>
                  </a:schemeClr>
                </a:solidFill>
              </a:rPr>
              <a:t>3 </a:t>
            </a:r>
            <a:r>
              <a:rPr lang="en-US" dirty="0">
                <a:solidFill>
                  <a:schemeClr val="bg1">
                    <a:lumMod val="65000"/>
                  </a:schemeClr>
                </a:solidFill>
              </a:rPr>
              <a:t>ml or 15 min maximum. </a:t>
            </a:r>
            <a:endParaRPr lang="en-US" dirty="0" smtClean="0">
              <a:solidFill>
                <a:schemeClr val="bg1">
                  <a:lumMod val="65000"/>
                </a:schemeClr>
              </a:solidFill>
            </a:endParaRPr>
          </a:p>
          <a:p>
            <a:pPr lvl="1"/>
            <a:r>
              <a:rPr lang="en-US" dirty="0" err="1" smtClean="0">
                <a:solidFill>
                  <a:schemeClr val="bg1">
                    <a:lumMod val="65000"/>
                  </a:schemeClr>
                </a:solidFill>
              </a:rPr>
              <a:t>Aliquoted</a:t>
            </a:r>
            <a:r>
              <a:rPr lang="en-US" dirty="0" smtClean="0">
                <a:solidFill>
                  <a:schemeClr val="bg1">
                    <a:lumMod val="65000"/>
                  </a:schemeClr>
                </a:solidFill>
              </a:rPr>
              <a:t> </a:t>
            </a:r>
            <a:r>
              <a:rPr lang="en-US" dirty="0">
                <a:solidFill>
                  <a:schemeClr val="bg1">
                    <a:lumMod val="65000"/>
                  </a:schemeClr>
                </a:solidFill>
              </a:rPr>
              <a:t>to exactly 2 </a:t>
            </a:r>
            <a:r>
              <a:rPr lang="en-US" dirty="0" smtClean="0">
                <a:solidFill>
                  <a:schemeClr val="bg1">
                    <a:lumMod val="65000"/>
                  </a:schemeClr>
                </a:solidFill>
              </a:rPr>
              <a:t>ml </a:t>
            </a:r>
            <a:r>
              <a:rPr lang="en-US" dirty="0">
                <a:solidFill>
                  <a:schemeClr val="bg1">
                    <a:lumMod val="65000"/>
                  </a:schemeClr>
                </a:solidFill>
              </a:rPr>
              <a:t>and </a:t>
            </a:r>
            <a:r>
              <a:rPr lang="en-US" dirty="0" smtClean="0">
                <a:solidFill>
                  <a:schemeClr val="bg1">
                    <a:lumMod val="65000"/>
                  </a:schemeClr>
                </a:solidFill>
              </a:rPr>
              <a:t>an  inhibitor </a:t>
            </a:r>
            <a:r>
              <a:rPr lang="en-US" dirty="0">
                <a:solidFill>
                  <a:schemeClr val="bg1">
                    <a:lumMod val="65000"/>
                  </a:schemeClr>
                </a:solidFill>
              </a:rPr>
              <a:t>protease (</a:t>
            </a:r>
            <a:r>
              <a:rPr lang="en-US" dirty="0" err="1">
                <a:solidFill>
                  <a:schemeClr val="bg1">
                    <a:lumMod val="65000"/>
                  </a:schemeClr>
                </a:solidFill>
              </a:rPr>
              <a:t>Aprotinin</a:t>
            </a:r>
            <a:r>
              <a:rPr lang="en-US" dirty="0">
                <a:solidFill>
                  <a:schemeClr val="bg1">
                    <a:lumMod val="65000"/>
                  </a:schemeClr>
                </a:solidFill>
              </a:rPr>
              <a:t> + PMSF) was added. </a:t>
            </a:r>
            <a:endParaRPr lang="en-US" dirty="0" smtClean="0">
              <a:solidFill>
                <a:schemeClr val="bg1">
                  <a:lumMod val="65000"/>
                </a:schemeClr>
              </a:solidFill>
            </a:endParaRPr>
          </a:p>
          <a:p>
            <a:r>
              <a:rPr lang="en-US" dirty="0" smtClean="0">
                <a:solidFill>
                  <a:schemeClr val="bg1">
                    <a:lumMod val="65000"/>
                  </a:schemeClr>
                </a:solidFill>
              </a:rPr>
              <a:t>Blood samples</a:t>
            </a:r>
          </a:p>
          <a:p>
            <a:pPr lvl="1"/>
            <a:r>
              <a:rPr lang="en-US" dirty="0" smtClean="0">
                <a:solidFill>
                  <a:schemeClr val="bg1">
                    <a:lumMod val="65000"/>
                  </a:schemeClr>
                </a:solidFill>
              </a:rPr>
              <a:t>4 </a:t>
            </a:r>
            <a:r>
              <a:rPr lang="en-US" dirty="0">
                <a:solidFill>
                  <a:schemeClr val="bg1">
                    <a:lumMod val="65000"/>
                  </a:schemeClr>
                </a:solidFill>
              </a:rPr>
              <a:t>ml </a:t>
            </a:r>
            <a:endParaRPr lang="en-US" dirty="0" smtClean="0">
              <a:solidFill>
                <a:schemeClr val="bg1">
                  <a:lumMod val="65000"/>
                </a:schemeClr>
              </a:solidFill>
            </a:endParaRPr>
          </a:p>
          <a:p>
            <a:pPr lvl="1"/>
            <a:r>
              <a:rPr lang="en-US" dirty="0" smtClean="0">
                <a:solidFill>
                  <a:schemeClr val="bg1">
                    <a:lumMod val="65000"/>
                  </a:schemeClr>
                </a:solidFill>
              </a:rPr>
              <a:t>Cells removed </a:t>
            </a:r>
            <a:r>
              <a:rPr lang="en-US" dirty="0">
                <a:solidFill>
                  <a:schemeClr val="bg1">
                    <a:lumMod val="65000"/>
                  </a:schemeClr>
                </a:solidFill>
              </a:rPr>
              <a:t>from plasma by </a:t>
            </a:r>
            <a:r>
              <a:rPr lang="en-US" dirty="0" smtClean="0">
                <a:solidFill>
                  <a:schemeClr val="bg1">
                    <a:lumMod val="65000"/>
                  </a:schemeClr>
                </a:solidFill>
              </a:rPr>
              <a:t>centrifugation</a:t>
            </a:r>
          </a:p>
          <a:p>
            <a:r>
              <a:rPr lang="en-US" dirty="0" smtClean="0">
                <a:solidFill>
                  <a:schemeClr val="bg1">
                    <a:lumMod val="65000"/>
                  </a:schemeClr>
                </a:solidFill>
              </a:rPr>
              <a:t>Saliva and serum samples evaluation</a:t>
            </a:r>
          </a:p>
          <a:p>
            <a:pPr lvl="1"/>
            <a:r>
              <a:rPr lang="en-US" dirty="0" err="1" smtClean="0">
                <a:solidFill>
                  <a:schemeClr val="bg1">
                    <a:lumMod val="65000"/>
                  </a:schemeClr>
                </a:solidFill>
              </a:rPr>
              <a:t>Quantibody</a:t>
            </a:r>
            <a:r>
              <a:rPr lang="en-US" dirty="0" smtClean="0">
                <a:solidFill>
                  <a:schemeClr val="bg1">
                    <a:lumMod val="65000"/>
                  </a:schemeClr>
                </a:solidFill>
              </a:rPr>
              <a:t> </a:t>
            </a:r>
            <a:r>
              <a:rPr lang="en-US" dirty="0">
                <a:solidFill>
                  <a:schemeClr val="bg1">
                    <a:lumMod val="65000"/>
                  </a:schemeClr>
                </a:solidFill>
              </a:rPr>
              <a:t>protein microarrays </a:t>
            </a:r>
            <a:r>
              <a:rPr lang="en-US" dirty="0" err="1">
                <a:solidFill>
                  <a:schemeClr val="bg1">
                    <a:lumMod val="65000"/>
                  </a:schemeClr>
                </a:solidFill>
              </a:rPr>
              <a:t>RayBiotech</a:t>
            </a:r>
            <a:r>
              <a:rPr lang="en-US" dirty="0">
                <a:solidFill>
                  <a:schemeClr val="bg1">
                    <a:lumMod val="65000"/>
                  </a:schemeClr>
                </a:solidFill>
              </a:rPr>
              <a:t> (Norcross, GA) </a:t>
            </a:r>
            <a:endParaRPr lang="en-US" dirty="0" smtClean="0">
              <a:solidFill>
                <a:schemeClr val="bg1">
                  <a:lumMod val="65000"/>
                </a:schemeClr>
              </a:solidFill>
            </a:endParaRPr>
          </a:p>
          <a:p>
            <a:pPr lvl="1"/>
            <a:r>
              <a:rPr lang="en-US" dirty="0" smtClean="0">
                <a:solidFill>
                  <a:schemeClr val="bg1">
                    <a:lumMod val="65000"/>
                  </a:schemeClr>
                </a:solidFill>
              </a:rPr>
              <a:t>17 </a:t>
            </a:r>
            <a:r>
              <a:rPr lang="en-US" dirty="0">
                <a:solidFill>
                  <a:schemeClr val="bg1">
                    <a:lumMod val="65000"/>
                  </a:schemeClr>
                </a:solidFill>
              </a:rPr>
              <a:t>biomarkers were </a:t>
            </a:r>
            <a:r>
              <a:rPr lang="en-US" dirty="0" smtClean="0">
                <a:solidFill>
                  <a:schemeClr val="bg1">
                    <a:lumMod val="65000"/>
                  </a:schemeClr>
                </a:solidFill>
              </a:rPr>
              <a:t>expressed</a:t>
            </a:r>
            <a:endParaRPr lang="en-US" dirty="0">
              <a:solidFill>
                <a:schemeClr val="bg1">
                  <a:lumMod val="65000"/>
                </a:schemeClr>
              </a:solidFill>
            </a:endParaRPr>
          </a:p>
        </p:txBody>
      </p:sp>
      <p:sp>
        <p:nvSpPr>
          <p:cNvPr id="4" name="Slide Number Placeholder 3"/>
          <p:cNvSpPr>
            <a:spLocks noGrp="1"/>
          </p:cNvSpPr>
          <p:nvPr>
            <p:ph type="sldNum" sz="quarter" idx="12"/>
          </p:nvPr>
        </p:nvSpPr>
        <p:spPr/>
        <p:txBody>
          <a:bodyPr/>
          <a:lstStyle/>
          <a:p>
            <a:fld id="{E6FC4F06-18BF-E542-A7E8-63B64C04190B}" type="slidenum">
              <a:rPr lang="en-US" smtClean="0"/>
              <a:t>4</a:t>
            </a:fld>
            <a:endParaRPr lang="en-US"/>
          </a:p>
        </p:txBody>
      </p:sp>
    </p:spTree>
    <p:extLst>
      <p:ext uri="{BB962C8B-B14F-4D97-AF65-F5344CB8AC3E}">
        <p14:creationId xmlns:p14="http://schemas.microsoft.com/office/powerpoint/2010/main" val="3544297694"/>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3" name="Content Placeholder 2"/>
          <p:cNvSpPr>
            <a:spLocks noGrp="1"/>
          </p:cNvSpPr>
          <p:nvPr>
            <p:ph idx="1"/>
          </p:nvPr>
        </p:nvSpPr>
        <p:spPr>
          <a:xfrm>
            <a:off x="457200" y="1600200"/>
            <a:ext cx="8402320" cy="4699000"/>
          </a:xfrm>
        </p:spPr>
        <p:txBody>
          <a:bodyPr>
            <a:normAutofit fontScale="92500"/>
          </a:bodyPr>
          <a:lstStyle/>
          <a:p>
            <a:r>
              <a:rPr lang="en-US" dirty="0" smtClean="0"/>
              <a:t>The </a:t>
            </a:r>
            <a:r>
              <a:rPr lang="en-US" dirty="0"/>
              <a:t>goal of this work is to develop a noninvasive technique to provide </a:t>
            </a:r>
            <a:r>
              <a:rPr lang="en-US" dirty="0" smtClean="0"/>
              <a:t>information </a:t>
            </a:r>
            <a:r>
              <a:rPr lang="en-US" dirty="0"/>
              <a:t>about bony changes and disease changing in TMJ </a:t>
            </a:r>
            <a:r>
              <a:rPr lang="en-US" dirty="0" smtClean="0"/>
              <a:t>OA </a:t>
            </a:r>
          </a:p>
          <a:p>
            <a:pPr lvl="1"/>
            <a:r>
              <a:rPr lang="en-US" dirty="0" smtClean="0">
                <a:solidFill>
                  <a:srgbClr val="A6A6A6"/>
                </a:solidFill>
              </a:rPr>
              <a:t>Integrate Heterogeneous data sources</a:t>
            </a:r>
          </a:p>
          <a:p>
            <a:pPr lvl="1"/>
            <a:r>
              <a:rPr lang="en-US" b="1" dirty="0" smtClean="0">
                <a:solidFill>
                  <a:srgbClr val="FF0000"/>
                </a:solidFill>
              </a:rPr>
              <a:t>Shape Variation Analyzer:</a:t>
            </a:r>
          </a:p>
          <a:p>
            <a:pPr lvl="2"/>
            <a:r>
              <a:rPr lang="en-US" b="1" dirty="0" smtClean="0">
                <a:solidFill>
                  <a:srgbClr val="FF0000"/>
                </a:solidFill>
              </a:rPr>
              <a:t>Classify condyles by the severity of the shape changes using deep neural networks. </a:t>
            </a:r>
          </a:p>
          <a:p>
            <a:pPr lvl="1"/>
            <a:r>
              <a:rPr lang="en-US" dirty="0" smtClean="0">
                <a:solidFill>
                  <a:schemeClr val="bg1">
                    <a:lumMod val="65000"/>
                  </a:schemeClr>
                </a:solidFill>
              </a:rPr>
              <a:t>Multivariate Functional Shape Data Analysis</a:t>
            </a:r>
          </a:p>
          <a:p>
            <a:pPr lvl="2"/>
            <a:r>
              <a:rPr lang="en-US" dirty="0" smtClean="0">
                <a:solidFill>
                  <a:schemeClr val="bg1">
                    <a:lumMod val="65000"/>
                  </a:schemeClr>
                </a:solidFill>
              </a:rPr>
              <a:t>Build association between multivariate shape measurements and demographic information</a:t>
            </a:r>
          </a:p>
          <a:p>
            <a:endParaRPr lang="en-US" dirty="0" smtClean="0"/>
          </a:p>
        </p:txBody>
      </p:sp>
      <p:sp>
        <p:nvSpPr>
          <p:cNvPr id="4" name="Slide Number Placeholder 3"/>
          <p:cNvSpPr>
            <a:spLocks noGrp="1"/>
          </p:cNvSpPr>
          <p:nvPr>
            <p:ph type="sldNum" sz="quarter" idx="12"/>
          </p:nvPr>
        </p:nvSpPr>
        <p:spPr/>
        <p:txBody>
          <a:bodyPr/>
          <a:lstStyle/>
          <a:p>
            <a:fld id="{E6FC4F06-18BF-E542-A7E8-63B64C04190B}" type="slidenum">
              <a:rPr lang="en-US" smtClean="0"/>
              <a:t>5</a:t>
            </a:fld>
            <a:endParaRPr lang="en-US"/>
          </a:p>
        </p:txBody>
      </p:sp>
    </p:spTree>
    <p:extLst>
      <p:ext uri="{BB962C8B-B14F-4D97-AF65-F5344CB8AC3E}">
        <p14:creationId xmlns:p14="http://schemas.microsoft.com/office/powerpoint/2010/main" val="2801055362"/>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SVA: Shape variation analyzer </a:t>
            </a:r>
            <a:r>
              <a:rPr lang="mr-IN" dirty="0" smtClean="0"/>
              <a:t>–</a:t>
            </a:r>
            <a:r>
              <a:rPr lang="en-US" dirty="0" smtClean="0"/>
              <a:t> </a:t>
            </a:r>
            <a:r>
              <a:rPr lang="en-US" dirty="0" err="1" smtClean="0"/>
              <a:t>Priscille</a:t>
            </a:r>
            <a:r>
              <a:rPr lang="en-US" dirty="0" smtClean="0"/>
              <a:t> de </a:t>
            </a:r>
            <a:r>
              <a:rPr lang="en-US" dirty="0" err="1" smtClean="0"/>
              <a:t>Dumast</a:t>
            </a:r>
            <a:r>
              <a:rPr lang="en-US" dirty="0" smtClean="0"/>
              <a:t>, Nina </a:t>
            </a:r>
            <a:r>
              <a:rPr lang="en-US" dirty="0" err="1" smtClean="0"/>
              <a:t>Tubau</a:t>
            </a:r>
            <a:endParaRPr lang="en-US" dirty="0"/>
          </a:p>
        </p:txBody>
      </p:sp>
      <p:sp>
        <p:nvSpPr>
          <p:cNvPr id="3" name="Content Placeholder 2"/>
          <p:cNvSpPr>
            <a:spLocks noGrp="1"/>
          </p:cNvSpPr>
          <p:nvPr>
            <p:ph sz="half" idx="1"/>
          </p:nvPr>
        </p:nvSpPr>
        <p:spPr/>
        <p:txBody>
          <a:bodyPr>
            <a:normAutofit fontScale="85000" lnSpcReduction="10000"/>
          </a:bodyPr>
          <a:lstStyle/>
          <a:p>
            <a:r>
              <a:rPr lang="en-US" dirty="0" smtClean="0"/>
              <a:t>Objective:</a:t>
            </a:r>
          </a:p>
          <a:p>
            <a:pPr lvl="1"/>
            <a:r>
              <a:rPr lang="en-US" dirty="0" smtClean="0"/>
              <a:t>Develop a non-invasive technique to provide information about shape changes in TMJ OA. </a:t>
            </a:r>
          </a:p>
          <a:p>
            <a:r>
              <a:rPr lang="en-US" dirty="0" smtClean="0"/>
              <a:t>Classify 3D models into 7 groups generated by consensus between two clinician experts.</a:t>
            </a:r>
          </a:p>
          <a:p>
            <a:r>
              <a:rPr lang="en-US" dirty="0" smtClean="0"/>
              <a:t>Challenges:</a:t>
            </a:r>
          </a:p>
          <a:p>
            <a:pPr lvl="1"/>
            <a:r>
              <a:rPr lang="en-US" dirty="0" smtClean="0"/>
              <a:t>Number of training samples</a:t>
            </a:r>
          </a:p>
          <a:p>
            <a:pPr lvl="1"/>
            <a:r>
              <a:rPr lang="en-US" dirty="0" smtClean="0"/>
              <a:t>Select appropriate geometric features from the 3D models</a:t>
            </a:r>
          </a:p>
        </p:txBody>
      </p:sp>
      <p:pic>
        <p:nvPicPr>
          <p:cNvPr id="5" name="Content Placeholder 4" descr="ITKSnapCondyles.png"/>
          <p:cNvPicPr>
            <a:picLocks noGrp="1" noChangeAspect="1"/>
          </p:cNvPicPr>
          <p:nvPr>
            <p:ph sz="half" idx="2"/>
          </p:nvPr>
        </p:nvPicPr>
        <p:blipFill>
          <a:blip r:embed="rId2">
            <a:extLst>
              <a:ext uri="{28A0092B-C50C-407E-A947-70E740481C1C}">
                <a14:useLocalDpi xmlns:a14="http://schemas.microsoft.com/office/drawing/2010/main" val="0"/>
              </a:ext>
            </a:extLst>
          </a:blip>
          <a:srcRect l="8151" r="8151"/>
          <a:stretch>
            <a:fillRect/>
          </a:stretch>
        </p:blipFill>
        <p:spPr/>
      </p:pic>
      <p:sp>
        <p:nvSpPr>
          <p:cNvPr id="4" name="Slide Number Placeholder 3"/>
          <p:cNvSpPr>
            <a:spLocks noGrp="1"/>
          </p:cNvSpPr>
          <p:nvPr>
            <p:ph type="sldNum" sz="quarter" idx="12"/>
          </p:nvPr>
        </p:nvSpPr>
        <p:spPr/>
        <p:txBody>
          <a:bodyPr/>
          <a:lstStyle/>
          <a:p>
            <a:fld id="{E6FC4F06-18BF-E542-A7E8-63B64C04190B}" type="slidenum">
              <a:rPr lang="en-US" smtClean="0"/>
              <a:t>6</a:t>
            </a:fld>
            <a:endParaRPr lang="en-US"/>
          </a:p>
        </p:txBody>
      </p:sp>
    </p:spTree>
    <p:extLst>
      <p:ext uri="{BB962C8B-B14F-4D97-AF65-F5344CB8AC3E}">
        <p14:creationId xmlns:p14="http://schemas.microsoft.com/office/powerpoint/2010/main" val="3484077841"/>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SVA: Shape Variation Analyzer</a:t>
            </a:r>
            <a:endParaRPr lang="en-US" dirty="0"/>
          </a:p>
        </p:txBody>
      </p:sp>
      <p:sp>
        <p:nvSpPr>
          <p:cNvPr id="3" name="Content Placeholder 2"/>
          <p:cNvSpPr>
            <a:spLocks noGrp="1"/>
          </p:cNvSpPr>
          <p:nvPr>
            <p:ph sz="half" idx="1"/>
          </p:nvPr>
        </p:nvSpPr>
        <p:spPr/>
        <p:txBody>
          <a:bodyPr>
            <a:normAutofit/>
          </a:bodyPr>
          <a:lstStyle/>
          <a:p>
            <a:r>
              <a:rPr lang="en-US" dirty="0"/>
              <a:t>SVA is new tool to analyze shape variation using deep neural networks</a:t>
            </a:r>
            <a:r>
              <a:rPr lang="en-US" dirty="0" smtClean="0"/>
              <a:t>.</a:t>
            </a:r>
          </a:p>
          <a:p>
            <a:pPr lvl="1"/>
            <a:r>
              <a:rPr lang="en-US" dirty="0" smtClean="0"/>
              <a:t>Learn abstract patterns in the data</a:t>
            </a:r>
          </a:p>
          <a:p>
            <a:pPr lvl="1"/>
            <a:r>
              <a:rPr lang="en-US" dirty="0" smtClean="0"/>
              <a:t>Include purely geometric information</a:t>
            </a:r>
          </a:p>
          <a:p>
            <a:pPr lvl="1"/>
            <a:r>
              <a:rPr lang="en-US" dirty="0" smtClean="0"/>
              <a:t>Classify condyles in 7 different groups</a:t>
            </a:r>
          </a:p>
          <a:p>
            <a:endParaRPr lang="en-US" dirty="0"/>
          </a:p>
        </p:txBody>
      </p:sp>
      <p:pic>
        <p:nvPicPr>
          <p:cNvPr id="5" name="Content Placeholder 4" descr="ModelMaker-FullView.png"/>
          <p:cNvPicPr>
            <a:picLocks noGrp="1" noChangeAspect="1"/>
          </p:cNvPicPr>
          <p:nvPr>
            <p:ph sz="half" idx="2"/>
          </p:nvPr>
        </p:nvPicPr>
        <p:blipFill>
          <a:blip r:embed="rId2">
            <a:extLst>
              <a:ext uri="{28A0092B-C50C-407E-A947-70E740481C1C}">
                <a14:useLocalDpi xmlns:a14="http://schemas.microsoft.com/office/drawing/2010/main" val="0"/>
              </a:ext>
            </a:extLst>
          </a:blip>
          <a:srcRect t="-39092" b="-39092"/>
          <a:stretch>
            <a:fillRect/>
          </a:stretch>
        </p:blipFill>
        <p:spPr/>
      </p:pic>
      <p:sp>
        <p:nvSpPr>
          <p:cNvPr id="4" name="Slide Number Placeholder 3"/>
          <p:cNvSpPr>
            <a:spLocks noGrp="1"/>
          </p:cNvSpPr>
          <p:nvPr>
            <p:ph type="sldNum" sz="quarter" idx="12"/>
          </p:nvPr>
        </p:nvSpPr>
        <p:spPr/>
        <p:txBody>
          <a:bodyPr/>
          <a:lstStyle/>
          <a:p>
            <a:fld id="{E6FC4F06-18BF-E542-A7E8-63B64C04190B}" type="slidenum">
              <a:rPr lang="en-US" smtClean="0"/>
              <a:t>7</a:t>
            </a:fld>
            <a:endParaRPr lang="en-US"/>
          </a:p>
        </p:txBody>
      </p:sp>
    </p:spTree>
    <p:extLst>
      <p:ext uri="{BB962C8B-B14F-4D97-AF65-F5344CB8AC3E}">
        <p14:creationId xmlns:p14="http://schemas.microsoft.com/office/powerpoint/2010/main" val="368294011"/>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sz="half" idx="1"/>
          </p:nvPr>
        </p:nvSpPr>
        <p:spPr/>
        <p:txBody>
          <a:bodyPr/>
          <a:lstStyle/>
          <a:p>
            <a:endParaRPr lang="en-US"/>
          </a:p>
        </p:txBody>
      </p:sp>
      <p:sp>
        <p:nvSpPr>
          <p:cNvPr id="4" name="Content Placeholder 3"/>
          <p:cNvSpPr>
            <a:spLocks noGrp="1"/>
          </p:cNvSpPr>
          <p:nvPr>
            <p:ph sz="half" idx="2"/>
          </p:nvPr>
        </p:nvSpPr>
        <p:spPr/>
        <p:txBody>
          <a:bodyPr/>
          <a:lstStyle/>
          <a:p>
            <a:endParaRPr lang="en-US"/>
          </a:p>
        </p:txBody>
      </p:sp>
      <p:pic>
        <p:nvPicPr>
          <p:cNvPr id="5" name="Picture 4" descr="Figure 4.tif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9459" y="0"/>
            <a:ext cx="8723162" cy="6858000"/>
          </a:xfrm>
          <a:prstGeom prst="rect">
            <a:avLst/>
          </a:prstGeom>
        </p:spPr>
      </p:pic>
      <p:sp>
        <p:nvSpPr>
          <p:cNvPr id="6" name="Slide Number Placeholder 5"/>
          <p:cNvSpPr>
            <a:spLocks noGrp="1"/>
          </p:cNvSpPr>
          <p:nvPr>
            <p:ph type="sldNum" sz="quarter" idx="12"/>
          </p:nvPr>
        </p:nvSpPr>
        <p:spPr/>
        <p:txBody>
          <a:bodyPr/>
          <a:lstStyle/>
          <a:p>
            <a:fld id="{E6FC4F06-18BF-E542-A7E8-63B64C04190B}" type="slidenum">
              <a:rPr lang="en-US" smtClean="0"/>
              <a:t>8</a:t>
            </a:fld>
            <a:endParaRPr lang="en-US"/>
          </a:p>
        </p:txBody>
      </p:sp>
    </p:spTree>
    <p:extLst>
      <p:ext uri="{BB962C8B-B14F-4D97-AF65-F5344CB8AC3E}">
        <p14:creationId xmlns:p14="http://schemas.microsoft.com/office/powerpoint/2010/main" val="358074936"/>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Building SVA Model</a:t>
            </a:r>
            <a:endParaRPr lang="en-US" dirty="0"/>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3309869851"/>
              </p:ext>
            </p:extLst>
          </p:nvPr>
        </p:nvGraphicFramePr>
        <p:xfrm>
          <a:off x="324679" y="1368287"/>
          <a:ext cx="8686800" cy="52578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Slide Number Placeholder 2"/>
          <p:cNvSpPr>
            <a:spLocks noGrp="1"/>
          </p:cNvSpPr>
          <p:nvPr>
            <p:ph type="sldNum" sz="quarter" idx="12"/>
          </p:nvPr>
        </p:nvSpPr>
        <p:spPr/>
        <p:txBody>
          <a:bodyPr/>
          <a:lstStyle/>
          <a:p>
            <a:fld id="{E6FC4F06-18BF-E542-A7E8-63B64C04190B}" type="slidenum">
              <a:rPr lang="en-US" smtClean="0"/>
              <a:t>9</a:t>
            </a:fld>
            <a:endParaRPr lang="en-US"/>
          </a:p>
        </p:txBody>
      </p:sp>
    </p:spTree>
    <p:extLst>
      <p:ext uri="{BB962C8B-B14F-4D97-AF65-F5344CB8AC3E}">
        <p14:creationId xmlns:p14="http://schemas.microsoft.com/office/powerpoint/2010/main" val="3296755440"/>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797</TotalTime>
  <Words>1387</Words>
  <Application>Microsoft Macintosh PowerPoint</Application>
  <PresentationFormat>On-screen Show (4:3)</PresentationFormat>
  <Paragraphs>201</Paragraphs>
  <Slides>27</Slides>
  <Notes>8</Notes>
  <HiddenSlides>0</HiddenSlides>
  <MMClips>0</MMClips>
  <ScaleCrop>false</ScaleCrop>
  <HeadingPairs>
    <vt:vector size="4" baseType="variant">
      <vt:variant>
        <vt:lpstr>Theme</vt:lpstr>
      </vt:variant>
      <vt:variant>
        <vt:i4>1</vt:i4>
      </vt:variant>
      <vt:variant>
        <vt:lpstr>Slide Titles</vt:lpstr>
      </vt:variant>
      <vt:variant>
        <vt:i4>27</vt:i4>
      </vt:variant>
    </vt:vector>
  </HeadingPairs>
  <TitlesOfParts>
    <vt:vector size="28" baseType="lpstr">
      <vt:lpstr>Office Theme</vt:lpstr>
      <vt:lpstr>SVA: Shape variation analyzer  for TMJ OA</vt:lpstr>
      <vt:lpstr>Introduction</vt:lpstr>
      <vt:lpstr>Introduction</vt:lpstr>
      <vt:lpstr>Materials</vt:lpstr>
      <vt:lpstr>Objectives</vt:lpstr>
      <vt:lpstr>SVA: Shape variation analyzer – Priscille de Dumast, Nina Tubau</vt:lpstr>
      <vt:lpstr>SVA: Shape Variation Analyzer</vt:lpstr>
      <vt:lpstr>PowerPoint Presentation</vt:lpstr>
      <vt:lpstr>Building SVA Model</vt:lpstr>
      <vt:lpstr>PowerPoint Presentation</vt:lpstr>
      <vt:lpstr>SPHARM-PDM</vt:lpstr>
      <vt:lpstr>SPHARM-PDM</vt:lpstr>
      <vt:lpstr>GROUPS</vt:lpstr>
      <vt:lpstr>GROUPS – Aligned surfaces</vt:lpstr>
      <vt:lpstr>Principal component analysis on each class</vt:lpstr>
      <vt:lpstr>PowerPoint Presentation</vt:lpstr>
      <vt:lpstr>Generating Shapes using PCA reconstruction</vt:lpstr>
      <vt:lpstr>Feature extraction</vt:lpstr>
      <vt:lpstr>Deep learning classification</vt:lpstr>
      <vt:lpstr>Neural Network Training</vt:lpstr>
      <vt:lpstr>Neural Network Accuracy during training</vt:lpstr>
      <vt:lpstr>Classification results on original data</vt:lpstr>
      <vt:lpstr>Fit original data using Active Shape Model</vt:lpstr>
      <vt:lpstr>Classification results on fitted data</vt:lpstr>
      <vt:lpstr>Classification results on test data</vt:lpstr>
      <vt:lpstr>Conclusion SVA</vt:lpstr>
      <vt:lpstr>Heat Kernel signature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web-based system for data integration and statistical shape analysis in TMJ OA</dc:title>
  <dc:creator>J</dc:creator>
  <cp:lastModifiedBy>J</cp:lastModifiedBy>
  <cp:revision>49</cp:revision>
  <dcterms:created xsi:type="dcterms:W3CDTF">2017-11-13T05:37:27Z</dcterms:created>
  <dcterms:modified xsi:type="dcterms:W3CDTF">2017-11-13T18:56:27Z</dcterms:modified>
</cp:coreProperties>
</file>

<file path=docProps/thumbnail.jpeg>
</file>